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77" r:id="rId4"/>
    <p:sldId id="275" r:id="rId5"/>
    <p:sldId id="263" r:id="rId6"/>
    <p:sldId id="268" r:id="rId7"/>
    <p:sldId id="264" r:id="rId8"/>
    <p:sldId id="278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DF7F4-3169-4711-A580-8C393EC8B839}" v="4" dt="2021-06-29T05:32:06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0316-21C0-478D-82A5-47224D0F2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0DA92-B031-45C3-AAF3-A0D5A1E9E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D5AC0-A99B-42DF-9331-5840B233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BA68F-1598-47FA-8AC2-3D58C9D9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7ED85-5DA5-44DA-8DBC-0BB7AF30F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606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A6B0-F1B3-4901-965C-9F38D6302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36A2A0-0FE5-4F12-A26E-62EAB2E2B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83898-E15A-46B8-A877-3B0730AE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7DE3A-AC61-4856-A99D-51776EB7E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C09CF-D9BA-47C4-BB79-F6412348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110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54213-1C1E-460A-9A2C-DF91841042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05329-DCE0-4B55-A0AB-EE8286135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0FB20-AB07-444B-9FB7-9935A45C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DB4C-150F-4973-8A26-411878A2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1828D-5A56-42C5-991E-467DEC75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058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1239-AF57-41EC-947E-F0B09735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0F25F-9513-4830-8630-61F9CE7C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F0ABC-DBAC-4045-A3DB-33AACCE7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1CBF-A2F2-4991-BA38-2249B5D4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2F124-2664-40C8-9B80-20CBE7DC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648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0CE8-5EB7-4DAB-9EC1-9FF405E7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464C8-4008-4DD1-8180-1E494EFE1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72BDC-96F2-4293-AD2D-DCEE8CEE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4A99B-899A-4DBF-9DCC-3FF44166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42FF4-700C-4755-B31D-9BE326AC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003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97CAF-5B9C-4DB2-BD53-E2DE6D4C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DDE57-25E8-4100-9E07-E261EEB66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6C6737-3FDF-4D6E-B82D-C401D632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03F-E5D8-43B8-A1D0-734CF0CF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F13286-9C4F-42B3-8F1C-32981E75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746CC-B8F8-4A33-866E-C48ECEBF6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714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CF5A-888F-4CB6-9FC8-C047BF20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2DB68-DC35-4A12-9399-BFF796422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C3AC56-8483-4A78-9F11-39595A3D9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D230A-B6C6-41DC-9E52-54B5CDB52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BF752D-94AF-4F86-85E7-8652D9A54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70652A-6534-4F19-87BA-C24D6355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2E70E-0E5D-406C-AB1A-01FED7DA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AFAC7F-C17C-4CA1-BDF6-4114E4D1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162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5AEC-FE76-4E50-A8D4-3F439869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A39F2-430C-46CE-9B38-57A40A99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6D05D-7B79-4E6F-86DA-0E62A246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BAD33-C019-4411-93C1-8BA604F9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9383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5E6313-81CF-47CB-A06D-7C868AB6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E77969-7897-4EA0-8AB1-F8EA8129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A3FA7-1F90-4C02-895F-723A93F3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098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A3F5-87C2-477E-8C2C-8A642CBF7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BF26A-4985-422A-A287-D5BE59759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A8B98-ED6D-4E9C-98CC-0FDE1818F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93042-5D81-4BE0-9FD6-79B69D6D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AF6A1-D4D2-417A-AF6C-53F742ACD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E1116-4F56-4C62-AFD4-AA12D792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6965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8363F-301D-47E8-A413-CAE5211C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9D321-BEEF-4CD9-A94D-6C9B0C1A3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25BE9-9039-4CE2-B319-02588926A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E378F-1BAB-4C26-992D-6497A7A70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A33A0-0E0D-42B6-9099-3852E10F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CE88C-D24F-4665-88C1-C576453C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27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FD8DFF-8EC8-400A-9A9C-848315237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62F26-3C6E-4835-9A9B-81498702B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9CA3B-8610-44AF-9980-91F105032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C9513-2EE3-42BA-A72B-1CCFE6627EA8}" type="datetimeFigureOut">
              <a:rPr lang="en-IE" smtClean="0"/>
              <a:t>15/09/2021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0D11-4337-4882-9FF8-816C57AD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E5294-C2F0-4B74-877C-7C90B7AB7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634E-E250-4CF3-99A9-6C218DD60EE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67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24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26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5C302-6ECA-42A5-A3FA-77B7A84F609C}"/>
              </a:ext>
            </a:extLst>
          </p:cNvPr>
          <p:cNvSpPr txBox="1"/>
          <p:nvPr/>
        </p:nvSpPr>
        <p:spPr>
          <a:xfrm>
            <a:off x="804672" y="3993681"/>
            <a:ext cx="4057840" cy="2249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1C73AB8-8AFB-465B-96BA-B564E03CFA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7"/>
          <a:stretch/>
        </p:blipFill>
        <p:spPr>
          <a:xfrm>
            <a:off x="5953781" y="365599"/>
            <a:ext cx="5702113" cy="2998207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9C51C78-7DFC-4A9C-B9B8-C0B5196F6C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4092" r="6342" b="4463"/>
          <a:stretch/>
        </p:blipFill>
        <p:spPr>
          <a:xfrm>
            <a:off x="9103481" y="3601309"/>
            <a:ext cx="2552412" cy="26113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87F3BD-9717-4E90-BB04-ABB074CFE880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1-yvonne-audio-masic_MwWX7efe">
            <a:hlinkClick r:id="" action="ppaction://media"/>
            <a:extLst>
              <a:ext uri="{FF2B5EF4-FFF2-40B4-BE49-F238E27FC236}">
                <a16:creationId xmlns:a16="http://schemas.microsoft.com/office/drawing/2014/main" id="{BAB2E752-B418-4AF5-83F4-018A78CD1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8564" y="59994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1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4780"/>
    </mc:Choice>
    <mc:Fallback xmlns="">
      <p:transition spd="slow" advTm="14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4" objId="10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9DCCD2-403B-4AFE-A081-F41AE0447F61}"/>
              </a:ext>
            </a:extLst>
          </p:cNvPr>
          <p:cNvSpPr/>
          <p:nvPr/>
        </p:nvSpPr>
        <p:spPr>
          <a:xfrm>
            <a:off x="313033" y="51693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chemeClr val="bg1"/>
                </a:solidFill>
                <a:effectLst/>
                <a:latin typeface="ui-sans-serif"/>
              </a:rPr>
              <a:t>Our Mission: </a:t>
            </a:r>
            <a:r>
              <a:rPr lang="en-GB" sz="2400" b="0" i="0" dirty="0">
                <a:solidFill>
                  <a:schemeClr val="bg1"/>
                </a:solidFill>
                <a:effectLst/>
                <a:latin typeface="ui-sans-serif"/>
              </a:rPr>
              <a:t>To improve the lives of millions of women worldwide who suffer from urinary incontinence, prolapse or pelvic pain.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24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284EC-A790-4AA8-B140-974FEB81B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87" y="2112276"/>
            <a:ext cx="3741779" cy="20109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B2004D-86E8-4222-A5DF-59756016E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990" y="464751"/>
            <a:ext cx="3724275" cy="1228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C14561-DB79-405B-8A85-B1A2A989E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301" y="2085622"/>
            <a:ext cx="2037591" cy="20375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64A02E-AA11-426E-AE72-DF0859347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81" y="4303497"/>
            <a:ext cx="3727170" cy="961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7AB3F-D915-418B-902C-C85DA44EA3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5994" y="1940195"/>
            <a:ext cx="1550790" cy="1543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3988FE-9B1F-4419-9DB4-3DD0FD426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0990" y="1936051"/>
            <a:ext cx="1777833" cy="177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9794D4-1F92-4955-9D3F-9584151FF9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8230" y="4257539"/>
            <a:ext cx="2010662" cy="1718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8B0E36-0205-4C28-892E-930BEDE33B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35063" y="3801536"/>
            <a:ext cx="1532653" cy="1003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094479-0EB8-4D9F-8EF9-D6CD80A059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90990" y="3881124"/>
            <a:ext cx="1777833" cy="903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2099BC-8D65-4423-882C-E8DEF76EC3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1572" y="4890600"/>
            <a:ext cx="1767251" cy="1767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39C118-261B-45A4-8F9F-9763A7AB6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9033" y="3610038"/>
            <a:ext cx="1628099" cy="1628099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523BBD5-5851-4078-B2A3-480D00DB941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3676" r="6223" b="6164"/>
          <a:stretch/>
        </p:blipFill>
        <p:spPr>
          <a:xfrm>
            <a:off x="10299417" y="5035953"/>
            <a:ext cx="1603947" cy="1648918"/>
          </a:xfrm>
          <a:prstGeom prst="rect">
            <a:avLst/>
          </a:prstGeom>
        </p:spPr>
      </p:pic>
      <p:pic>
        <p:nvPicPr>
          <p:cNvPr id="15" name="Picture 25">
            <a:extLst>
              <a:ext uri="{FF2B5EF4-FFF2-40B4-BE49-F238E27FC236}">
                <a16:creationId xmlns:a16="http://schemas.microsoft.com/office/drawing/2014/main" id="{251673BE-44FA-40AA-952D-78DF0DE46B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09033" y="464751"/>
            <a:ext cx="1620871" cy="16208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08F150-3A81-42E4-B883-2C6543C372DD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0730" b="21786"/>
          <a:stretch/>
        </p:blipFill>
        <p:spPr>
          <a:xfrm>
            <a:off x="6401805" y="2330298"/>
            <a:ext cx="1628099" cy="109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4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35"/>
    </mc:Choice>
    <mc:Fallback xmlns="">
      <p:transition spd="slow" advTm="143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173C9A-3727-4BB4-8977-9304834889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7" t="24337" r="11492" b="34604"/>
          <a:stretch/>
        </p:blipFill>
        <p:spPr>
          <a:xfrm>
            <a:off x="1578076" y="428172"/>
            <a:ext cx="9414887" cy="30008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AFC491-B1A1-4B93-85CC-7187C1ABF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3" t="24815" r="13266" b="34127"/>
          <a:stretch/>
        </p:blipFill>
        <p:spPr>
          <a:xfrm>
            <a:off x="1578076" y="3429000"/>
            <a:ext cx="9414887" cy="294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9"/>
    </mc:Choice>
    <mc:Fallback xmlns="">
      <p:transition spd="slow" advTm="98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6B114B8-D53F-445D-B645-1A2C5B8B21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5" t="3676" r="6223" b="6164"/>
          <a:stretch/>
        </p:blipFill>
        <p:spPr>
          <a:xfrm>
            <a:off x="10284331" y="4755357"/>
            <a:ext cx="1603947" cy="16489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78AF05-6353-4D70-985E-43E35E64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575" r="5518"/>
          <a:stretch/>
        </p:blipFill>
        <p:spPr>
          <a:xfrm>
            <a:off x="459143" y="265859"/>
            <a:ext cx="6589989" cy="2975878"/>
          </a:xfrm>
          <a:prstGeom prst="rect">
            <a:avLst/>
          </a:prstGeom>
        </p:spPr>
      </p:pic>
      <p:pic>
        <p:nvPicPr>
          <p:cNvPr id="3" name="Picture 2" descr="A picture containing clothing, person, person, female&#10;&#10;Description automatically generated">
            <a:extLst>
              <a:ext uri="{FF2B5EF4-FFF2-40B4-BE49-F238E27FC236}">
                <a16:creationId xmlns:a16="http://schemas.microsoft.com/office/drawing/2014/main" id="{EBE741D1-CB74-4EF9-86C8-C69B8E2EA5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7"/>
          <a:stretch/>
        </p:blipFill>
        <p:spPr>
          <a:xfrm>
            <a:off x="459143" y="3429001"/>
            <a:ext cx="1972470" cy="2975878"/>
          </a:xfrm>
          <a:prstGeom prst="rect">
            <a:avLst/>
          </a:prstGeom>
        </p:spPr>
      </p:pic>
      <p:pic>
        <p:nvPicPr>
          <p:cNvPr id="7" name="Picture 6" descr="A picture containing clothing, person, person, female&#10;&#10;Description automatically generated">
            <a:extLst>
              <a:ext uri="{FF2B5EF4-FFF2-40B4-BE49-F238E27FC236}">
                <a16:creationId xmlns:a16="http://schemas.microsoft.com/office/drawing/2014/main" id="{9A52F992-8BFB-46E9-9A11-D9302BCC2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7"/>
          <a:stretch/>
        </p:blipFill>
        <p:spPr>
          <a:xfrm>
            <a:off x="2657745" y="3428398"/>
            <a:ext cx="1993832" cy="2975878"/>
          </a:xfrm>
          <a:prstGeom prst="rect">
            <a:avLst/>
          </a:prstGeom>
        </p:spPr>
      </p:pic>
      <p:pic>
        <p:nvPicPr>
          <p:cNvPr id="11" name="Picture 10" descr="A person wearing a black skirt&#10;&#10;Description automatically generated with low confidence">
            <a:extLst>
              <a:ext uri="{FF2B5EF4-FFF2-40B4-BE49-F238E27FC236}">
                <a16:creationId xmlns:a16="http://schemas.microsoft.com/office/drawing/2014/main" id="{D2B74512-AEBF-42D7-ACA7-AF90600A82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0" b="13695"/>
          <a:stretch/>
        </p:blipFill>
        <p:spPr>
          <a:xfrm>
            <a:off x="4877709" y="3424436"/>
            <a:ext cx="2113641" cy="29798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BDEF94-D97B-486A-A4D7-188B7ED37B41}"/>
              </a:ext>
            </a:extLst>
          </p:cNvPr>
          <p:cNvSpPr txBox="1"/>
          <p:nvPr/>
        </p:nvSpPr>
        <p:spPr>
          <a:xfrm>
            <a:off x="7217483" y="203715"/>
            <a:ext cx="4018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Technology = Type of Materials Chosen</a:t>
            </a:r>
          </a:p>
          <a:p>
            <a:r>
              <a:rPr lang="en-GB" dirty="0">
                <a:solidFill>
                  <a:schemeClr val="bg1"/>
                </a:solidFill>
              </a:rPr>
              <a:t>Mimic pelvic floor muscles</a:t>
            </a:r>
          </a:p>
          <a:p>
            <a:r>
              <a:rPr lang="en-GB" dirty="0">
                <a:solidFill>
                  <a:schemeClr val="bg1"/>
                </a:solidFill>
              </a:rPr>
              <a:t>Layered ergonomically to provide optimum support.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Softness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Rigidness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Flexibility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Durability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7895ED-FF59-45C8-82D6-935D2C312BB6}"/>
              </a:ext>
            </a:extLst>
          </p:cNvPr>
          <p:cNvSpPr txBox="1"/>
          <p:nvPr/>
        </p:nvSpPr>
        <p:spPr>
          <a:xfrm>
            <a:off x="893433" y="6449462"/>
            <a:ext cx="165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Boxer Briefs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text, clothing, suit, trouser&#10;&#10;Description automatically generated">
            <a:extLst>
              <a:ext uri="{FF2B5EF4-FFF2-40B4-BE49-F238E27FC236}">
                <a16:creationId xmlns:a16="http://schemas.microsoft.com/office/drawing/2014/main" id="{0D8907A8-DE85-4FCE-93E5-12742DD6B5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1604" r="4368" b="11443"/>
          <a:stretch/>
        </p:blipFill>
        <p:spPr>
          <a:xfrm>
            <a:off x="7217483" y="2874876"/>
            <a:ext cx="2219964" cy="352939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732D09-4449-4A62-B213-E3AD070EB979}"/>
              </a:ext>
            </a:extLst>
          </p:cNvPr>
          <p:cNvSpPr txBox="1"/>
          <p:nvPr/>
        </p:nvSpPr>
        <p:spPr>
          <a:xfrm>
            <a:off x="3203809" y="6449462"/>
            <a:ext cx="181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Capris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A48572-3E17-4C6D-A0F2-EC4C39CD779D}"/>
              </a:ext>
            </a:extLst>
          </p:cNvPr>
          <p:cNvSpPr txBox="1"/>
          <p:nvPr/>
        </p:nvSpPr>
        <p:spPr>
          <a:xfrm>
            <a:off x="5491024" y="6449462"/>
            <a:ext cx="150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Shorts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B6345B-5FD4-4B4D-88AB-D54E88A83893}"/>
              </a:ext>
            </a:extLst>
          </p:cNvPr>
          <p:cNvSpPr txBox="1"/>
          <p:nvPr/>
        </p:nvSpPr>
        <p:spPr>
          <a:xfrm>
            <a:off x="7754668" y="6404275"/>
            <a:ext cx="139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Leggings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6" name="Picture 25" descr="Image result for ce mark">
            <a:extLst>
              <a:ext uri="{FF2B5EF4-FFF2-40B4-BE49-F238E27FC236}">
                <a16:creationId xmlns:a16="http://schemas.microsoft.com/office/drawing/2014/main" id="{9B8A67A3-9B47-4C96-8B65-4E4AD75C7F1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30" y="3267075"/>
            <a:ext cx="459740" cy="323850"/>
          </a:xfrm>
          <a:prstGeom prst="rect">
            <a:avLst/>
          </a:prstGeom>
          <a:noFill/>
        </p:spPr>
      </p:pic>
      <p:pic>
        <p:nvPicPr>
          <p:cNvPr id="27" name="Picture 26" descr="Image result for ce mark">
            <a:extLst>
              <a:ext uri="{FF2B5EF4-FFF2-40B4-BE49-F238E27FC236}">
                <a16:creationId xmlns:a16="http://schemas.microsoft.com/office/drawing/2014/main" id="{9B8A67A3-9B47-4C96-8B65-4E4AD75C7F17}"/>
              </a:ext>
            </a:extLst>
          </p:cNvPr>
          <p:cNvPicPr/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021" y="1828800"/>
            <a:ext cx="1183534" cy="795023"/>
          </a:xfrm>
          <a:prstGeom prst="rect">
            <a:avLst/>
          </a:prstGeom>
          <a:noFill/>
        </p:spPr>
      </p:pic>
      <p:pic>
        <p:nvPicPr>
          <p:cNvPr id="28" name="Picture 27" descr="Image result for MD MDR Symbol">
            <a:extLst>
              <a:ext uri="{FF2B5EF4-FFF2-40B4-BE49-F238E27FC236}">
                <a16:creationId xmlns:a16="http://schemas.microsoft.com/office/drawing/2014/main" id="{A7070520-9499-4DE3-ACA6-E9C62B0648E8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11151" r="9763" b="15597"/>
          <a:stretch/>
        </p:blipFill>
        <p:spPr bwMode="auto">
          <a:xfrm>
            <a:off x="10943207" y="1874134"/>
            <a:ext cx="945071" cy="665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08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96"/>
    </mc:Choice>
    <mc:Fallback xmlns="">
      <p:transition spd="slow" advTm="4099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AEF960-77CB-4593-A954-3A5BA9C53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715" y="809313"/>
            <a:ext cx="6166360" cy="4051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3F3A6D-4559-4447-9F8B-BA3922640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974" y="536407"/>
            <a:ext cx="5135175" cy="35997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BFC637-198A-4199-A371-27F08E3D9EAE}"/>
              </a:ext>
            </a:extLst>
          </p:cNvPr>
          <p:cNvSpPr txBox="1"/>
          <p:nvPr/>
        </p:nvSpPr>
        <p:spPr>
          <a:xfrm>
            <a:off x="920182" y="5336499"/>
            <a:ext cx="257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Arial Nova" panose="020B0504020202020204" pitchFamily="34" charset="0"/>
              </a:rPr>
              <a:t>84% Excellent</a:t>
            </a:r>
          </a:p>
          <a:p>
            <a:r>
              <a:rPr lang="en-IE" sz="2400" dirty="0">
                <a:latin typeface="Arial Nova" panose="020B0504020202020204" pitchFamily="34" charset="0"/>
              </a:rPr>
              <a:t>10% Great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33A62-E237-48F7-BC70-1E83672DF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761" y="5006715"/>
            <a:ext cx="3924314" cy="1702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9967B5-BF12-49C6-A5E7-56BB03E08E67}"/>
              </a:ext>
            </a:extLst>
          </p:cNvPr>
          <p:cNvSpPr txBox="1"/>
          <p:nvPr/>
        </p:nvSpPr>
        <p:spPr>
          <a:xfrm>
            <a:off x="2226039" y="89945"/>
            <a:ext cx="369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Arial Nova" panose="020B0504020202020204" pitchFamily="34" charset="0"/>
              </a:rPr>
              <a:t>Over 22,000 units sold across 40  countries in 5 continents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E92BCE-0A98-4F44-8D88-74D97E90E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6626" y="5006715"/>
            <a:ext cx="160338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6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9188"/>
    </mc:Choice>
    <mc:Fallback xmlns="">
      <p:transition spd="slow" advTm="191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2ED96D-0F5B-4C72-BC96-EE1DF21D01F1}"/>
              </a:ext>
            </a:extLst>
          </p:cNvPr>
          <p:cNvSpPr txBox="1"/>
          <p:nvPr/>
        </p:nvSpPr>
        <p:spPr>
          <a:xfrm>
            <a:off x="833002" y="448253"/>
            <a:ext cx="1052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rPr>
              <a:t>Why we do what we do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C1EA9-5827-4BBE-8D9B-6C0E34410842}"/>
              </a:ext>
            </a:extLst>
          </p:cNvPr>
          <p:cNvSpPr txBox="1"/>
          <p:nvPr/>
        </p:nvSpPr>
        <p:spPr>
          <a:xfrm>
            <a:off x="638130" y="869430"/>
            <a:ext cx="6497188" cy="5291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dirty="0">
              <a:latin typeface="Arial Nova" panose="020B05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The Difference between a good and a bad day!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“Following many problems with mesh implant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 and removal, followed by incisional hernias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 and bladder prolapse I have been on a quest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 to try and avoid further surgery. My pelvic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 physio recommended EVB to me. At first I was 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 little </a:t>
            </a:r>
            <a:r>
              <a:rPr lang="en-US" sz="3300" dirty="0" err="1">
                <a:latin typeface="Arial Nova" panose="020B0504020202020204" pitchFamily="34" charset="0"/>
              </a:rPr>
              <a:t>sceptical</a:t>
            </a:r>
            <a:r>
              <a:rPr lang="en-US" sz="3300" dirty="0">
                <a:latin typeface="Arial Nova" panose="020B0504020202020204" pitchFamily="34" charset="0"/>
              </a:rPr>
              <a:t> but I can honestly say that for me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 wearing the sports shorts is the difference between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 a good and a bad day. They are very supportive,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 enabling me to carry out daily activities and light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 exercise by reducing the feeling of pelvic pressure and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 fullness. I am truly grateful to EVB for helping me to fee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 Nova" panose="020B0504020202020204" pitchFamily="34" charset="0"/>
              </a:rPr>
              <a:t>l more comfortable and live a more vertical life!”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600" dirty="0">
              <a:latin typeface="Arial Nova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 Nova" panose="020B05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900" dirty="0">
              <a:latin typeface="Arial Nova" panose="020B050402020202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Arial Nova" panose="020B0504020202020204" pitchFamily="34" charset="0"/>
              </a:rPr>
              <a:t>Jacqueline Oxley Dec 2020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B8AD4-0F43-454F-9DC1-3FBCCE474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43" y="5026264"/>
            <a:ext cx="3348956" cy="1453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E2471-AF24-46FC-8973-5D21EF5AA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367" y="4757588"/>
            <a:ext cx="160338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35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2123"/>
    </mc:Choice>
    <mc:Fallback xmlns="">
      <p:transition spd="slow" advTm="2212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98155D-525A-4B15-B0AB-143E26180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932" y="692146"/>
            <a:ext cx="1882931" cy="8237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14125-81E6-4CCA-838C-180FD478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77" y="1104037"/>
            <a:ext cx="7188199" cy="1479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400" dirty="0">
                <a:latin typeface="Arial Nova" panose="020B0504020202020204" pitchFamily="34" charset="0"/>
              </a:rPr>
              <a:t>Transformative</a:t>
            </a:r>
          </a:p>
          <a:p>
            <a:pPr marL="0" indent="0">
              <a:buNone/>
            </a:pPr>
            <a:r>
              <a:rPr lang="en-IE" sz="2400" dirty="0">
                <a:latin typeface="Arial Nova" panose="020B0504020202020204" pitchFamily="34" charset="0"/>
              </a:rPr>
              <a:t>“EVB boxer briefs have transformed my ability to exercise and also day to day activities. When I have them on I feel like I have a functioning pelvic floor, so supportive and comfortable, I actually forget! Yvonne is more than the founder/inventor, her personalised service is so unique &amp; she offers much more than just a product, with her useful resources and information. It doesn’t feel like such a lonely problem when you are aware of the supports available. I wouldn’t be keen on surgery, &amp; </a:t>
            </a:r>
            <a:r>
              <a:rPr lang="en-IE" sz="2400" dirty="0" err="1">
                <a:latin typeface="Arial Nova" panose="020B0504020202020204" pitchFamily="34" charset="0"/>
              </a:rPr>
              <a:t>evb</a:t>
            </a:r>
            <a:r>
              <a:rPr lang="en-IE" sz="2400" dirty="0">
                <a:latin typeface="Arial Nova" panose="020B0504020202020204" pitchFamily="34" charset="0"/>
              </a:rPr>
              <a:t> is such an effective alternative.”</a:t>
            </a:r>
          </a:p>
          <a:p>
            <a:pPr marL="0" indent="0">
              <a:buNone/>
            </a:pPr>
            <a:r>
              <a:rPr lang="en-IE" sz="2400" dirty="0" err="1">
                <a:latin typeface="Arial Nova" panose="020B0504020202020204" pitchFamily="34" charset="0"/>
              </a:rPr>
              <a:t>Dr.</a:t>
            </a:r>
            <a:r>
              <a:rPr lang="en-IE" sz="2400" dirty="0">
                <a:latin typeface="Arial Nova" panose="020B0504020202020204" pitchFamily="34" charset="0"/>
              </a:rPr>
              <a:t> Louise Fitzgerald 26 Nov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DE3EA5-8D15-439B-8A8E-6108A2C8F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982" y="4881424"/>
            <a:ext cx="160338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4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3057"/>
    </mc:Choice>
    <mc:Fallback xmlns="">
      <p:transition spd="slow" advTm="2305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DE3EA5-8D15-439B-8A8E-6108A2C8F2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2" r="-1" b="-1"/>
          <a:stretch/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Facebook - Free social media icons">
            <a:extLst>
              <a:ext uri="{FF2B5EF4-FFF2-40B4-BE49-F238E27FC236}">
                <a16:creationId xmlns:a16="http://schemas.microsoft.com/office/drawing/2014/main" id="{3D7755E8-DD23-4391-9F8C-0B1716AE6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6" r="14844" b="1"/>
          <a:stretch/>
        </p:blipFill>
        <p:spPr bwMode="auto">
          <a:xfrm>
            <a:off x="3587750" y="3683678"/>
            <a:ext cx="1662127" cy="1662127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 on symbols">
            <a:extLst>
              <a:ext uri="{FF2B5EF4-FFF2-40B4-BE49-F238E27FC236}">
                <a16:creationId xmlns:a16="http://schemas.microsoft.com/office/drawing/2014/main" id="{2A2C0670-3265-4B43-B2CF-DAFB93ED6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2" r="-2" b="8196"/>
          <a:stretch/>
        </p:blipFill>
        <p:spPr bwMode="auto">
          <a:xfrm>
            <a:off x="20" y="10"/>
            <a:ext cx="2817321" cy="2394743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09FC5FD-1056-4894-9C34-D1902B446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5" r="-2" b="7966"/>
          <a:stretch/>
        </p:blipFill>
        <p:spPr bwMode="auto">
          <a:xfrm>
            <a:off x="1" y="5442192"/>
            <a:ext cx="1631091" cy="1419497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14125-81E6-4CCA-838C-180FD4789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313" y="2871982"/>
            <a:ext cx="4375579" cy="310019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IE" sz="1800">
              <a:latin typeface="Arial Nova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3C05B7-A2CB-4B18-90FF-318E981B718F}"/>
              </a:ext>
            </a:extLst>
          </p:cNvPr>
          <p:cNvSpPr txBox="1"/>
          <p:nvPr/>
        </p:nvSpPr>
        <p:spPr>
          <a:xfrm>
            <a:off x="568411" y="2473823"/>
            <a:ext cx="2647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/>
              <a:t>info@evbsport.com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E58E6-5CE1-4DCD-B6B6-512E5EB8F443}"/>
              </a:ext>
            </a:extLst>
          </p:cNvPr>
          <p:cNvSpPr txBox="1"/>
          <p:nvPr/>
        </p:nvSpPr>
        <p:spPr>
          <a:xfrm>
            <a:off x="879660" y="4882880"/>
            <a:ext cx="195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/>
              <a:t>@evbsport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A4E38-F7E9-44CE-A165-F0F5F957E293}"/>
              </a:ext>
            </a:extLst>
          </p:cNvPr>
          <p:cNvSpPr txBox="1"/>
          <p:nvPr/>
        </p:nvSpPr>
        <p:spPr>
          <a:xfrm>
            <a:off x="3884089" y="3184671"/>
            <a:ext cx="166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@</a:t>
            </a:r>
            <a:r>
              <a:rPr lang="en-IE" sz="2400" b="1" dirty="0"/>
              <a:t>evbsport</a:t>
            </a:r>
          </a:p>
        </p:txBody>
      </p:sp>
    </p:spTree>
    <p:extLst>
      <p:ext uri="{BB962C8B-B14F-4D97-AF65-F5344CB8AC3E}">
        <p14:creationId xmlns:p14="http://schemas.microsoft.com/office/powerpoint/2010/main" val="3630204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7832"/>
    </mc:Choice>
    <mc:Fallback xmlns="">
      <p:transition spd="slow" advTm="378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333</Words>
  <Application>Microsoft Office PowerPoint</Application>
  <PresentationFormat>Widescreen</PresentationFormat>
  <Paragraphs>42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Nova</vt:lpstr>
      <vt:lpstr>Calibri</vt:lpstr>
      <vt:lpstr>Calibri Light</vt:lpstr>
      <vt:lpstr>ui-sans-serif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Brady</dc:creator>
  <cp:lastModifiedBy>Anna Clements</cp:lastModifiedBy>
  <cp:revision>20</cp:revision>
  <cp:lastPrinted>2021-01-28T12:29:53Z</cp:lastPrinted>
  <dcterms:created xsi:type="dcterms:W3CDTF">2021-01-28T12:24:33Z</dcterms:created>
  <dcterms:modified xsi:type="dcterms:W3CDTF">2021-09-15T17:13:36Z</dcterms:modified>
</cp:coreProperties>
</file>