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1" r:id="rId3"/>
    <p:sldId id="257" r:id="rId4"/>
    <p:sldId id="263" r:id="rId5"/>
    <p:sldId id="258" r:id="rId6"/>
    <p:sldId id="259" r:id="rId7"/>
    <p:sldId id="262" r:id="rId8"/>
    <p:sldId id="264" r:id="rId9"/>
    <p:sldId id="260" r:id="rId10"/>
    <p:sldId id="267" r:id="rId11"/>
    <p:sldId id="268" r:id="rId12"/>
    <p:sldId id="265"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7"/>
  </p:normalViewPr>
  <p:slideViewPr>
    <p:cSldViewPr snapToGrid="0" snapToObjects="1">
      <p:cViewPr>
        <p:scale>
          <a:sx n="122" d="100"/>
          <a:sy n="122" d="100"/>
        </p:scale>
        <p:origin x="2154" y="8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22.svg"/><Relationship Id="rId1" Type="http://schemas.openxmlformats.org/officeDocument/2006/relationships/image" Target="../media/image18.png"/><Relationship Id="rId6"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22.svg"/><Relationship Id="rId1" Type="http://schemas.openxmlformats.org/officeDocument/2006/relationships/image" Target="../media/image18.png"/><Relationship Id="rId6"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46F6D-9D9F-40D0-8173-2ED4BD8446F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CB94CE3-DC5F-46EF-B164-9B02C80CB792}">
      <dgm:prSet/>
      <dgm:spPr/>
      <dgm:t>
        <a:bodyPr/>
        <a:lstStyle/>
        <a:p>
          <a:r>
            <a:rPr lang="en-US"/>
            <a:t>Genito – pelvic pain/penetration disorder</a:t>
          </a:r>
        </a:p>
      </dgm:t>
    </dgm:pt>
    <dgm:pt modelId="{64F484B6-FAFE-4E68-BAC1-6EB2776B6FBD}" type="parTrans" cxnId="{44F0D364-F947-48E1-8712-61808B5F7CDC}">
      <dgm:prSet/>
      <dgm:spPr/>
      <dgm:t>
        <a:bodyPr/>
        <a:lstStyle/>
        <a:p>
          <a:endParaRPr lang="en-US"/>
        </a:p>
      </dgm:t>
    </dgm:pt>
    <dgm:pt modelId="{DF317BAB-5F57-4239-A6AE-3786FD1DFEF7}" type="sibTrans" cxnId="{44F0D364-F947-48E1-8712-61808B5F7CDC}">
      <dgm:prSet/>
      <dgm:spPr/>
      <dgm:t>
        <a:bodyPr/>
        <a:lstStyle/>
        <a:p>
          <a:endParaRPr lang="en-US"/>
        </a:p>
      </dgm:t>
    </dgm:pt>
    <dgm:pt modelId="{B8D1A4C5-BF0C-474C-AE19-F796BB297FA2}">
      <dgm:prSet/>
      <dgm:spPr/>
      <dgm:t>
        <a:bodyPr/>
        <a:lstStyle/>
        <a:p>
          <a:r>
            <a:rPr lang="en-US"/>
            <a:t>Anxiety and depression</a:t>
          </a:r>
        </a:p>
      </dgm:t>
    </dgm:pt>
    <dgm:pt modelId="{6EA8E89E-B295-439F-A8C8-B9B16F7CE5B5}" type="parTrans" cxnId="{9B8D9E77-6305-40D7-9A99-41D13AB6C1F0}">
      <dgm:prSet/>
      <dgm:spPr/>
      <dgm:t>
        <a:bodyPr/>
        <a:lstStyle/>
        <a:p>
          <a:endParaRPr lang="en-US"/>
        </a:p>
      </dgm:t>
    </dgm:pt>
    <dgm:pt modelId="{456641C4-D2BF-4FF7-AAEC-7DCB6F61D6C8}" type="sibTrans" cxnId="{9B8D9E77-6305-40D7-9A99-41D13AB6C1F0}">
      <dgm:prSet/>
      <dgm:spPr/>
      <dgm:t>
        <a:bodyPr/>
        <a:lstStyle/>
        <a:p>
          <a:endParaRPr lang="en-US"/>
        </a:p>
      </dgm:t>
    </dgm:pt>
    <dgm:pt modelId="{F38B7A73-E80E-4611-BDEA-BC44DD7CFC50}">
      <dgm:prSet/>
      <dgm:spPr/>
      <dgm:t>
        <a:bodyPr/>
        <a:lstStyle/>
        <a:p>
          <a:r>
            <a:rPr lang="en-US" dirty="0"/>
            <a:t>OCD (obsessive cleaning and checking if AI)</a:t>
          </a:r>
        </a:p>
      </dgm:t>
    </dgm:pt>
    <dgm:pt modelId="{E2581DA4-3067-432E-9666-2D15946B41AA}" type="parTrans" cxnId="{7020F7A4-B5C2-4B34-970E-E4521FD47B33}">
      <dgm:prSet/>
      <dgm:spPr/>
      <dgm:t>
        <a:bodyPr/>
        <a:lstStyle/>
        <a:p>
          <a:endParaRPr lang="en-US"/>
        </a:p>
      </dgm:t>
    </dgm:pt>
    <dgm:pt modelId="{53DF28D3-16B5-4AB8-BB1A-425AD1E0E8BF}" type="sibTrans" cxnId="{7020F7A4-B5C2-4B34-970E-E4521FD47B33}">
      <dgm:prSet/>
      <dgm:spPr/>
      <dgm:t>
        <a:bodyPr/>
        <a:lstStyle/>
        <a:p>
          <a:endParaRPr lang="en-US"/>
        </a:p>
      </dgm:t>
    </dgm:pt>
    <dgm:pt modelId="{2682D446-4D07-4D36-A306-B6DB065A325B}">
      <dgm:prSet/>
      <dgm:spPr/>
      <dgm:t>
        <a:bodyPr/>
        <a:lstStyle/>
        <a:p>
          <a:r>
            <a:rPr lang="en-US"/>
            <a:t>PTSD</a:t>
          </a:r>
        </a:p>
      </dgm:t>
    </dgm:pt>
    <dgm:pt modelId="{D801945B-83C7-4F8B-91D8-7094ECC60CFA}" type="parTrans" cxnId="{4611510A-1D44-4288-B86D-968A11E5FF48}">
      <dgm:prSet/>
      <dgm:spPr/>
      <dgm:t>
        <a:bodyPr/>
        <a:lstStyle/>
        <a:p>
          <a:endParaRPr lang="en-US"/>
        </a:p>
      </dgm:t>
    </dgm:pt>
    <dgm:pt modelId="{0624C6F6-DAA5-4003-B3CF-44406BF2537E}" type="sibTrans" cxnId="{4611510A-1D44-4288-B86D-968A11E5FF48}">
      <dgm:prSet/>
      <dgm:spPr/>
      <dgm:t>
        <a:bodyPr/>
        <a:lstStyle/>
        <a:p>
          <a:endParaRPr lang="en-US"/>
        </a:p>
      </dgm:t>
    </dgm:pt>
    <dgm:pt modelId="{42D383E5-44A8-4D8D-9694-E9C39EA7BFC1}">
      <dgm:prSet/>
      <dgm:spPr/>
      <dgm:t>
        <a:bodyPr/>
        <a:lstStyle/>
        <a:p>
          <a:r>
            <a:rPr lang="en-US" dirty="0"/>
            <a:t>Relationship problems </a:t>
          </a:r>
        </a:p>
      </dgm:t>
    </dgm:pt>
    <dgm:pt modelId="{C7EC5A1E-A1CB-4EE2-936C-8D0C15BA6843}" type="parTrans" cxnId="{F601E5DE-0EE6-4AC7-88F8-5127CF23A9E6}">
      <dgm:prSet/>
      <dgm:spPr/>
      <dgm:t>
        <a:bodyPr/>
        <a:lstStyle/>
        <a:p>
          <a:endParaRPr lang="en-US"/>
        </a:p>
      </dgm:t>
    </dgm:pt>
    <dgm:pt modelId="{34F3C5AB-E0A8-4676-A8E9-A5B1F644242A}" type="sibTrans" cxnId="{F601E5DE-0EE6-4AC7-88F8-5127CF23A9E6}">
      <dgm:prSet/>
      <dgm:spPr/>
      <dgm:t>
        <a:bodyPr/>
        <a:lstStyle/>
        <a:p>
          <a:endParaRPr lang="en-US"/>
        </a:p>
      </dgm:t>
    </dgm:pt>
    <dgm:pt modelId="{2676B3E4-9012-E948-9C8A-E4A718982BA3}">
      <dgm:prSet/>
      <dgm:spPr/>
      <dgm:t>
        <a:bodyPr/>
        <a:lstStyle/>
        <a:p>
          <a:r>
            <a:rPr lang="en-GB" dirty="0"/>
            <a:t>Social isolation</a:t>
          </a:r>
        </a:p>
      </dgm:t>
    </dgm:pt>
    <dgm:pt modelId="{E16FEFD6-A665-B448-B909-E18F98E23131}" type="parTrans" cxnId="{CE1C700C-6136-F444-8A12-9A7FF9169282}">
      <dgm:prSet/>
      <dgm:spPr/>
      <dgm:t>
        <a:bodyPr/>
        <a:lstStyle/>
        <a:p>
          <a:endParaRPr lang="en-GB"/>
        </a:p>
      </dgm:t>
    </dgm:pt>
    <dgm:pt modelId="{058383FC-A199-E445-A86A-B663B991CF5E}" type="sibTrans" cxnId="{CE1C700C-6136-F444-8A12-9A7FF9169282}">
      <dgm:prSet/>
      <dgm:spPr/>
      <dgm:t>
        <a:bodyPr/>
        <a:lstStyle/>
        <a:p>
          <a:endParaRPr lang="en-GB"/>
        </a:p>
      </dgm:t>
    </dgm:pt>
    <dgm:pt modelId="{30FCA534-40D8-2040-A12F-5C6ADADC2DD0}">
      <dgm:prSet/>
      <dgm:spPr/>
      <dgm:t>
        <a:bodyPr/>
        <a:lstStyle/>
        <a:p>
          <a:r>
            <a:rPr lang="en-GB" dirty="0"/>
            <a:t>Body image issues</a:t>
          </a:r>
        </a:p>
      </dgm:t>
    </dgm:pt>
    <dgm:pt modelId="{9A20EEE3-6C98-1245-8E5B-1A3FF820CC47}" type="parTrans" cxnId="{A7AFA3DA-8F28-484D-B02D-55B43CF4F944}">
      <dgm:prSet/>
      <dgm:spPr/>
      <dgm:t>
        <a:bodyPr/>
        <a:lstStyle/>
        <a:p>
          <a:endParaRPr lang="en-GB"/>
        </a:p>
      </dgm:t>
    </dgm:pt>
    <dgm:pt modelId="{0E3CF719-F05D-3243-8ED9-30A02F9235B6}" type="sibTrans" cxnId="{A7AFA3DA-8F28-484D-B02D-55B43CF4F944}">
      <dgm:prSet/>
      <dgm:spPr/>
      <dgm:t>
        <a:bodyPr/>
        <a:lstStyle/>
        <a:p>
          <a:endParaRPr lang="en-GB"/>
        </a:p>
      </dgm:t>
    </dgm:pt>
    <dgm:pt modelId="{C0255DCB-6006-B64A-A37C-965617423886}" type="pres">
      <dgm:prSet presAssocID="{F8646F6D-9D9F-40D0-8173-2ED4BD8446F6}" presName="linear" presStyleCnt="0">
        <dgm:presLayoutVars>
          <dgm:animLvl val="lvl"/>
          <dgm:resizeHandles val="exact"/>
        </dgm:presLayoutVars>
      </dgm:prSet>
      <dgm:spPr/>
      <dgm:t>
        <a:bodyPr/>
        <a:lstStyle/>
        <a:p>
          <a:endParaRPr lang="en-GB"/>
        </a:p>
      </dgm:t>
    </dgm:pt>
    <dgm:pt modelId="{1B3F6746-B8CC-1C46-A55F-839E12B6C72F}" type="pres">
      <dgm:prSet presAssocID="{CCB94CE3-DC5F-46EF-B164-9B02C80CB792}" presName="parentText" presStyleLbl="node1" presStyleIdx="0" presStyleCnt="7">
        <dgm:presLayoutVars>
          <dgm:chMax val="0"/>
          <dgm:bulletEnabled val="1"/>
        </dgm:presLayoutVars>
      </dgm:prSet>
      <dgm:spPr/>
      <dgm:t>
        <a:bodyPr/>
        <a:lstStyle/>
        <a:p>
          <a:endParaRPr lang="en-GB"/>
        </a:p>
      </dgm:t>
    </dgm:pt>
    <dgm:pt modelId="{C7F75E41-54EC-A74F-9D20-3D7C8C7DD634}" type="pres">
      <dgm:prSet presAssocID="{DF317BAB-5F57-4239-A6AE-3786FD1DFEF7}" presName="spacer" presStyleCnt="0"/>
      <dgm:spPr/>
    </dgm:pt>
    <dgm:pt modelId="{816403AD-9109-5847-840B-7B493495B7BE}" type="pres">
      <dgm:prSet presAssocID="{B8D1A4C5-BF0C-474C-AE19-F796BB297FA2}" presName="parentText" presStyleLbl="node1" presStyleIdx="1" presStyleCnt="7">
        <dgm:presLayoutVars>
          <dgm:chMax val="0"/>
          <dgm:bulletEnabled val="1"/>
        </dgm:presLayoutVars>
      </dgm:prSet>
      <dgm:spPr/>
      <dgm:t>
        <a:bodyPr/>
        <a:lstStyle/>
        <a:p>
          <a:endParaRPr lang="en-GB"/>
        </a:p>
      </dgm:t>
    </dgm:pt>
    <dgm:pt modelId="{91BFA607-DA6F-7B40-B7DF-B312213E980A}" type="pres">
      <dgm:prSet presAssocID="{456641C4-D2BF-4FF7-AAEC-7DCB6F61D6C8}" presName="spacer" presStyleCnt="0"/>
      <dgm:spPr/>
    </dgm:pt>
    <dgm:pt modelId="{F0944CA7-8227-EC44-B4CE-8F1EB64E8131}" type="pres">
      <dgm:prSet presAssocID="{F38B7A73-E80E-4611-BDEA-BC44DD7CFC50}" presName="parentText" presStyleLbl="node1" presStyleIdx="2" presStyleCnt="7">
        <dgm:presLayoutVars>
          <dgm:chMax val="0"/>
          <dgm:bulletEnabled val="1"/>
        </dgm:presLayoutVars>
      </dgm:prSet>
      <dgm:spPr/>
      <dgm:t>
        <a:bodyPr/>
        <a:lstStyle/>
        <a:p>
          <a:endParaRPr lang="en-GB"/>
        </a:p>
      </dgm:t>
    </dgm:pt>
    <dgm:pt modelId="{644D0005-F9B5-3245-BD0B-CF1518247B1A}" type="pres">
      <dgm:prSet presAssocID="{53DF28D3-16B5-4AB8-BB1A-425AD1E0E8BF}" presName="spacer" presStyleCnt="0"/>
      <dgm:spPr/>
    </dgm:pt>
    <dgm:pt modelId="{F4B54835-A443-6443-95D2-E5BA0D512430}" type="pres">
      <dgm:prSet presAssocID="{2682D446-4D07-4D36-A306-B6DB065A325B}" presName="parentText" presStyleLbl="node1" presStyleIdx="3" presStyleCnt="7">
        <dgm:presLayoutVars>
          <dgm:chMax val="0"/>
          <dgm:bulletEnabled val="1"/>
        </dgm:presLayoutVars>
      </dgm:prSet>
      <dgm:spPr/>
      <dgm:t>
        <a:bodyPr/>
        <a:lstStyle/>
        <a:p>
          <a:endParaRPr lang="en-GB"/>
        </a:p>
      </dgm:t>
    </dgm:pt>
    <dgm:pt modelId="{F36E842A-18E5-C24D-AE32-17828BC82289}" type="pres">
      <dgm:prSet presAssocID="{0624C6F6-DAA5-4003-B3CF-44406BF2537E}" presName="spacer" presStyleCnt="0"/>
      <dgm:spPr/>
    </dgm:pt>
    <dgm:pt modelId="{38B5A91A-EDC6-504F-82A5-84B605DF112A}" type="pres">
      <dgm:prSet presAssocID="{42D383E5-44A8-4D8D-9694-E9C39EA7BFC1}" presName="parentText" presStyleLbl="node1" presStyleIdx="4" presStyleCnt="7">
        <dgm:presLayoutVars>
          <dgm:chMax val="0"/>
          <dgm:bulletEnabled val="1"/>
        </dgm:presLayoutVars>
      </dgm:prSet>
      <dgm:spPr/>
      <dgm:t>
        <a:bodyPr/>
        <a:lstStyle/>
        <a:p>
          <a:endParaRPr lang="en-GB"/>
        </a:p>
      </dgm:t>
    </dgm:pt>
    <dgm:pt modelId="{250094B5-F1F6-D44B-A2DF-7216330D3822}" type="pres">
      <dgm:prSet presAssocID="{34F3C5AB-E0A8-4676-A8E9-A5B1F644242A}" presName="spacer" presStyleCnt="0"/>
      <dgm:spPr/>
    </dgm:pt>
    <dgm:pt modelId="{7B6496A8-4516-4448-8C74-046C5087F4C3}" type="pres">
      <dgm:prSet presAssocID="{2676B3E4-9012-E948-9C8A-E4A718982BA3}" presName="parentText" presStyleLbl="node1" presStyleIdx="5" presStyleCnt="7">
        <dgm:presLayoutVars>
          <dgm:chMax val="0"/>
          <dgm:bulletEnabled val="1"/>
        </dgm:presLayoutVars>
      </dgm:prSet>
      <dgm:spPr/>
      <dgm:t>
        <a:bodyPr/>
        <a:lstStyle/>
        <a:p>
          <a:endParaRPr lang="en-GB"/>
        </a:p>
      </dgm:t>
    </dgm:pt>
    <dgm:pt modelId="{9F0B4FE7-B8BC-E44C-8886-85FA41C6FFD2}" type="pres">
      <dgm:prSet presAssocID="{058383FC-A199-E445-A86A-B663B991CF5E}" presName="spacer" presStyleCnt="0"/>
      <dgm:spPr/>
    </dgm:pt>
    <dgm:pt modelId="{D2E030AF-66D0-584F-974B-D01C6D4F6C97}" type="pres">
      <dgm:prSet presAssocID="{30FCA534-40D8-2040-A12F-5C6ADADC2DD0}" presName="parentText" presStyleLbl="node1" presStyleIdx="6" presStyleCnt="7">
        <dgm:presLayoutVars>
          <dgm:chMax val="0"/>
          <dgm:bulletEnabled val="1"/>
        </dgm:presLayoutVars>
      </dgm:prSet>
      <dgm:spPr/>
      <dgm:t>
        <a:bodyPr/>
        <a:lstStyle/>
        <a:p>
          <a:endParaRPr lang="en-GB"/>
        </a:p>
      </dgm:t>
    </dgm:pt>
  </dgm:ptLst>
  <dgm:cxnLst>
    <dgm:cxn modelId="{4611510A-1D44-4288-B86D-968A11E5FF48}" srcId="{F8646F6D-9D9F-40D0-8173-2ED4BD8446F6}" destId="{2682D446-4D07-4D36-A306-B6DB065A325B}" srcOrd="3" destOrd="0" parTransId="{D801945B-83C7-4F8B-91D8-7094ECC60CFA}" sibTransId="{0624C6F6-DAA5-4003-B3CF-44406BF2537E}"/>
    <dgm:cxn modelId="{51BA77BC-0F43-0E48-8332-D3F39D42F2EF}" type="presOf" srcId="{2682D446-4D07-4D36-A306-B6DB065A325B}" destId="{F4B54835-A443-6443-95D2-E5BA0D512430}" srcOrd="0" destOrd="0" presId="urn:microsoft.com/office/officeart/2005/8/layout/vList2"/>
    <dgm:cxn modelId="{B6AE9F88-A42E-A548-9F0E-10886CC0C91D}" type="presOf" srcId="{F38B7A73-E80E-4611-BDEA-BC44DD7CFC50}" destId="{F0944CA7-8227-EC44-B4CE-8F1EB64E8131}" srcOrd="0" destOrd="0" presId="urn:microsoft.com/office/officeart/2005/8/layout/vList2"/>
    <dgm:cxn modelId="{590C83CA-96E6-DF43-B407-0E01833E33EC}" type="presOf" srcId="{30FCA534-40D8-2040-A12F-5C6ADADC2DD0}" destId="{D2E030AF-66D0-584F-974B-D01C6D4F6C97}" srcOrd="0" destOrd="0" presId="urn:microsoft.com/office/officeart/2005/8/layout/vList2"/>
    <dgm:cxn modelId="{44F0D364-F947-48E1-8712-61808B5F7CDC}" srcId="{F8646F6D-9D9F-40D0-8173-2ED4BD8446F6}" destId="{CCB94CE3-DC5F-46EF-B164-9B02C80CB792}" srcOrd="0" destOrd="0" parTransId="{64F484B6-FAFE-4E68-BAC1-6EB2776B6FBD}" sibTransId="{DF317BAB-5F57-4239-A6AE-3786FD1DFEF7}"/>
    <dgm:cxn modelId="{70A69598-FD28-C946-B894-5DD75DC1BC34}" type="presOf" srcId="{B8D1A4C5-BF0C-474C-AE19-F796BB297FA2}" destId="{816403AD-9109-5847-840B-7B493495B7BE}" srcOrd="0" destOrd="0" presId="urn:microsoft.com/office/officeart/2005/8/layout/vList2"/>
    <dgm:cxn modelId="{E8410298-F748-C341-81AD-AEF927BA653F}" type="presOf" srcId="{2676B3E4-9012-E948-9C8A-E4A718982BA3}" destId="{7B6496A8-4516-4448-8C74-046C5087F4C3}" srcOrd="0" destOrd="0" presId="urn:microsoft.com/office/officeart/2005/8/layout/vList2"/>
    <dgm:cxn modelId="{CE1C700C-6136-F444-8A12-9A7FF9169282}" srcId="{F8646F6D-9D9F-40D0-8173-2ED4BD8446F6}" destId="{2676B3E4-9012-E948-9C8A-E4A718982BA3}" srcOrd="5" destOrd="0" parTransId="{E16FEFD6-A665-B448-B909-E18F98E23131}" sibTransId="{058383FC-A199-E445-A86A-B663B991CF5E}"/>
    <dgm:cxn modelId="{7020F7A4-B5C2-4B34-970E-E4521FD47B33}" srcId="{F8646F6D-9D9F-40D0-8173-2ED4BD8446F6}" destId="{F38B7A73-E80E-4611-BDEA-BC44DD7CFC50}" srcOrd="2" destOrd="0" parTransId="{E2581DA4-3067-432E-9666-2D15946B41AA}" sibTransId="{53DF28D3-16B5-4AB8-BB1A-425AD1E0E8BF}"/>
    <dgm:cxn modelId="{9FEBFBFE-B9E5-5741-99C9-87211D319267}" type="presOf" srcId="{CCB94CE3-DC5F-46EF-B164-9B02C80CB792}" destId="{1B3F6746-B8CC-1C46-A55F-839E12B6C72F}" srcOrd="0" destOrd="0" presId="urn:microsoft.com/office/officeart/2005/8/layout/vList2"/>
    <dgm:cxn modelId="{A7AFA3DA-8F28-484D-B02D-55B43CF4F944}" srcId="{F8646F6D-9D9F-40D0-8173-2ED4BD8446F6}" destId="{30FCA534-40D8-2040-A12F-5C6ADADC2DD0}" srcOrd="6" destOrd="0" parTransId="{9A20EEE3-6C98-1245-8E5B-1A3FF820CC47}" sibTransId="{0E3CF719-F05D-3243-8ED9-30A02F9235B6}"/>
    <dgm:cxn modelId="{9B8D9E77-6305-40D7-9A99-41D13AB6C1F0}" srcId="{F8646F6D-9D9F-40D0-8173-2ED4BD8446F6}" destId="{B8D1A4C5-BF0C-474C-AE19-F796BB297FA2}" srcOrd="1" destOrd="0" parTransId="{6EA8E89E-B295-439F-A8C8-B9B16F7CE5B5}" sibTransId="{456641C4-D2BF-4FF7-AAEC-7DCB6F61D6C8}"/>
    <dgm:cxn modelId="{F601E5DE-0EE6-4AC7-88F8-5127CF23A9E6}" srcId="{F8646F6D-9D9F-40D0-8173-2ED4BD8446F6}" destId="{42D383E5-44A8-4D8D-9694-E9C39EA7BFC1}" srcOrd="4" destOrd="0" parTransId="{C7EC5A1E-A1CB-4EE2-936C-8D0C15BA6843}" sibTransId="{34F3C5AB-E0A8-4676-A8E9-A5B1F644242A}"/>
    <dgm:cxn modelId="{6340C2E8-C22C-1745-B49B-0EDB7A7D0053}" type="presOf" srcId="{42D383E5-44A8-4D8D-9694-E9C39EA7BFC1}" destId="{38B5A91A-EDC6-504F-82A5-84B605DF112A}" srcOrd="0" destOrd="0" presId="urn:microsoft.com/office/officeart/2005/8/layout/vList2"/>
    <dgm:cxn modelId="{E764B5D7-E44E-EF4C-86C7-049CEF8D48EA}" type="presOf" srcId="{F8646F6D-9D9F-40D0-8173-2ED4BD8446F6}" destId="{C0255DCB-6006-B64A-A37C-965617423886}" srcOrd="0" destOrd="0" presId="urn:microsoft.com/office/officeart/2005/8/layout/vList2"/>
    <dgm:cxn modelId="{CA58D69F-CCBE-9B4B-9B28-E62FA19F7F2F}" type="presParOf" srcId="{C0255DCB-6006-B64A-A37C-965617423886}" destId="{1B3F6746-B8CC-1C46-A55F-839E12B6C72F}" srcOrd="0" destOrd="0" presId="urn:microsoft.com/office/officeart/2005/8/layout/vList2"/>
    <dgm:cxn modelId="{8031340C-BD6E-C44B-8CFE-29355C9AA99B}" type="presParOf" srcId="{C0255DCB-6006-B64A-A37C-965617423886}" destId="{C7F75E41-54EC-A74F-9D20-3D7C8C7DD634}" srcOrd="1" destOrd="0" presId="urn:microsoft.com/office/officeart/2005/8/layout/vList2"/>
    <dgm:cxn modelId="{816EE06F-F4F6-2F46-B326-9B9364D86141}" type="presParOf" srcId="{C0255DCB-6006-B64A-A37C-965617423886}" destId="{816403AD-9109-5847-840B-7B493495B7BE}" srcOrd="2" destOrd="0" presId="urn:microsoft.com/office/officeart/2005/8/layout/vList2"/>
    <dgm:cxn modelId="{B0C8B6FA-2641-1D40-884E-16C21A131EE6}" type="presParOf" srcId="{C0255DCB-6006-B64A-A37C-965617423886}" destId="{91BFA607-DA6F-7B40-B7DF-B312213E980A}" srcOrd="3" destOrd="0" presId="urn:microsoft.com/office/officeart/2005/8/layout/vList2"/>
    <dgm:cxn modelId="{81096CD3-4059-8D41-9973-ECBE0BA13C53}" type="presParOf" srcId="{C0255DCB-6006-B64A-A37C-965617423886}" destId="{F0944CA7-8227-EC44-B4CE-8F1EB64E8131}" srcOrd="4" destOrd="0" presId="urn:microsoft.com/office/officeart/2005/8/layout/vList2"/>
    <dgm:cxn modelId="{AD491105-0FB7-774D-988D-32CE7460D34D}" type="presParOf" srcId="{C0255DCB-6006-B64A-A37C-965617423886}" destId="{644D0005-F9B5-3245-BD0B-CF1518247B1A}" srcOrd="5" destOrd="0" presId="urn:microsoft.com/office/officeart/2005/8/layout/vList2"/>
    <dgm:cxn modelId="{F2E30677-D9E0-EB42-B1F2-F54EEC73DF74}" type="presParOf" srcId="{C0255DCB-6006-B64A-A37C-965617423886}" destId="{F4B54835-A443-6443-95D2-E5BA0D512430}" srcOrd="6" destOrd="0" presId="urn:microsoft.com/office/officeart/2005/8/layout/vList2"/>
    <dgm:cxn modelId="{A40DD349-3F40-9849-B0C1-3987EDBB9804}" type="presParOf" srcId="{C0255DCB-6006-B64A-A37C-965617423886}" destId="{F36E842A-18E5-C24D-AE32-17828BC82289}" srcOrd="7" destOrd="0" presId="urn:microsoft.com/office/officeart/2005/8/layout/vList2"/>
    <dgm:cxn modelId="{82841DD8-9B52-FD4E-B2C3-4F780CB9C2E8}" type="presParOf" srcId="{C0255DCB-6006-B64A-A37C-965617423886}" destId="{38B5A91A-EDC6-504F-82A5-84B605DF112A}" srcOrd="8" destOrd="0" presId="urn:microsoft.com/office/officeart/2005/8/layout/vList2"/>
    <dgm:cxn modelId="{614F0BF0-DBEE-F240-943C-DB9A00D839A2}" type="presParOf" srcId="{C0255DCB-6006-B64A-A37C-965617423886}" destId="{250094B5-F1F6-D44B-A2DF-7216330D3822}" srcOrd="9" destOrd="0" presId="urn:microsoft.com/office/officeart/2005/8/layout/vList2"/>
    <dgm:cxn modelId="{EA0FBE4A-32C4-A142-9ADA-312995F24BCC}" type="presParOf" srcId="{C0255DCB-6006-B64A-A37C-965617423886}" destId="{7B6496A8-4516-4448-8C74-046C5087F4C3}" srcOrd="10" destOrd="0" presId="urn:microsoft.com/office/officeart/2005/8/layout/vList2"/>
    <dgm:cxn modelId="{2692D202-5807-3F4A-A9C8-1C1B44CB5309}" type="presParOf" srcId="{C0255DCB-6006-B64A-A37C-965617423886}" destId="{9F0B4FE7-B8BC-E44C-8886-85FA41C6FFD2}" srcOrd="11" destOrd="0" presId="urn:microsoft.com/office/officeart/2005/8/layout/vList2"/>
    <dgm:cxn modelId="{9FE35EB5-0159-EC48-9573-AF6624326E1A}" type="presParOf" srcId="{C0255DCB-6006-B64A-A37C-965617423886}" destId="{D2E030AF-66D0-584F-974B-D01C6D4F6C9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4475B-5816-4B9C-A405-EF4ADB872D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346867-0426-4D88-BC3D-FF621ADFE87F}">
      <dgm:prSet/>
      <dgm:spPr/>
      <dgm:t>
        <a:bodyPr/>
        <a:lstStyle/>
        <a:p>
          <a:r>
            <a:rPr lang="en-US"/>
            <a:t>Cognitive restructuring</a:t>
          </a:r>
        </a:p>
      </dgm:t>
    </dgm:pt>
    <dgm:pt modelId="{1AFDD92F-0ADC-4F20-ABF0-3CC3E28CCE43}" type="parTrans" cxnId="{3B35A78A-49D9-4392-80B2-1794AF47D84A}">
      <dgm:prSet/>
      <dgm:spPr/>
      <dgm:t>
        <a:bodyPr/>
        <a:lstStyle/>
        <a:p>
          <a:endParaRPr lang="en-US"/>
        </a:p>
      </dgm:t>
    </dgm:pt>
    <dgm:pt modelId="{5D02D4BE-CE1D-40E0-9A03-19E9408D8DA3}" type="sibTrans" cxnId="{3B35A78A-49D9-4392-80B2-1794AF47D84A}">
      <dgm:prSet/>
      <dgm:spPr/>
      <dgm:t>
        <a:bodyPr/>
        <a:lstStyle/>
        <a:p>
          <a:endParaRPr lang="en-US"/>
        </a:p>
      </dgm:t>
    </dgm:pt>
    <dgm:pt modelId="{2CE3DA00-7E6D-4107-B9B1-3F601C9E2486}">
      <dgm:prSet/>
      <dgm:spPr/>
      <dgm:t>
        <a:bodyPr/>
        <a:lstStyle/>
        <a:p>
          <a:r>
            <a:rPr lang="en-US"/>
            <a:t>Compassion focused therapy</a:t>
          </a:r>
        </a:p>
      </dgm:t>
    </dgm:pt>
    <dgm:pt modelId="{8C303335-7253-452B-939A-7079D773594B}" type="parTrans" cxnId="{66E157D7-18E3-4C59-8228-54BF5F7D9A11}">
      <dgm:prSet/>
      <dgm:spPr/>
      <dgm:t>
        <a:bodyPr/>
        <a:lstStyle/>
        <a:p>
          <a:endParaRPr lang="en-US"/>
        </a:p>
      </dgm:t>
    </dgm:pt>
    <dgm:pt modelId="{DF5F60BD-2964-4D4B-9054-30E488A04235}" type="sibTrans" cxnId="{66E157D7-18E3-4C59-8228-54BF5F7D9A11}">
      <dgm:prSet/>
      <dgm:spPr/>
      <dgm:t>
        <a:bodyPr/>
        <a:lstStyle/>
        <a:p>
          <a:endParaRPr lang="en-US"/>
        </a:p>
      </dgm:t>
    </dgm:pt>
    <dgm:pt modelId="{D2A32E0F-C20C-4234-92F8-92484E8FA3AC}">
      <dgm:prSet/>
      <dgm:spPr/>
      <dgm:t>
        <a:bodyPr/>
        <a:lstStyle/>
        <a:p>
          <a:r>
            <a:rPr lang="en-US"/>
            <a:t>Trauma focused therapy  - TFCBT, EMDR</a:t>
          </a:r>
        </a:p>
      </dgm:t>
    </dgm:pt>
    <dgm:pt modelId="{8E9876F5-4497-4076-905A-31E896C5362F}" type="parTrans" cxnId="{441B58E4-F747-4C0D-992A-5E742B413AA6}">
      <dgm:prSet/>
      <dgm:spPr/>
      <dgm:t>
        <a:bodyPr/>
        <a:lstStyle/>
        <a:p>
          <a:endParaRPr lang="en-US"/>
        </a:p>
      </dgm:t>
    </dgm:pt>
    <dgm:pt modelId="{545CB3B1-C933-4B70-A7DE-5F0F561C8F99}" type="sibTrans" cxnId="{441B58E4-F747-4C0D-992A-5E742B413AA6}">
      <dgm:prSet/>
      <dgm:spPr/>
      <dgm:t>
        <a:bodyPr/>
        <a:lstStyle/>
        <a:p>
          <a:endParaRPr lang="en-US"/>
        </a:p>
      </dgm:t>
    </dgm:pt>
    <dgm:pt modelId="{F230730E-9493-4BED-9875-F6A95B6B5597}" type="pres">
      <dgm:prSet presAssocID="{E604475B-5816-4B9C-A405-EF4ADB872DB8}" presName="root" presStyleCnt="0">
        <dgm:presLayoutVars>
          <dgm:dir/>
          <dgm:resizeHandles val="exact"/>
        </dgm:presLayoutVars>
      </dgm:prSet>
      <dgm:spPr/>
      <dgm:t>
        <a:bodyPr/>
        <a:lstStyle/>
        <a:p>
          <a:endParaRPr lang="en-GB"/>
        </a:p>
      </dgm:t>
    </dgm:pt>
    <dgm:pt modelId="{A3978FF9-FD0C-4E3C-ABF2-8DAFB70C7F1A}" type="pres">
      <dgm:prSet presAssocID="{B3346867-0426-4D88-BC3D-FF621ADFE87F}" presName="compNode" presStyleCnt="0"/>
      <dgm:spPr/>
    </dgm:pt>
    <dgm:pt modelId="{70FBAEFA-6EA7-4627-981E-5FA28CD2448E}" type="pres">
      <dgm:prSet presAssocID="{B3346867-0426-4D88-BC3D-FF621ADFE87F}" presName="bgRect" presStyleLbl="bgShp" presStyleIdx="0" presStyleCnt="3"/>
      <dgm:spPr/>
    </dgm:pt>
    <dgm:pt modelId="{A4262293-F92C-46F7-ABA2-6F4114B34D0D}" type="pres">
      <dgm:prSet presAssocID="{B3346867-0426-4D88-BC3D-FF621ADFE8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B988238-6C7E-4E7F-BF7F-358B792F3525}" type="pres">
      <dgm:prSet presAssocID="{B3346867-0426-4D88-BC3D-FF621ADFE87F}" presName="spaceRect" presStyleCnt="0"/>
      <dgm:spPr/>
    </dgm:pt>
    <dgm:pt modelId="{8C6FBC22-416A-4F66-8880-4706DD29A034}" type="pres">
      <dgm:prSet presAssocID="{B3346867-0426-4D88-BC3D-FF621ADFE87F}" presName="parTx" presStyleLbl="revTx" presStyleIdx="0" presStyleCnt="3">
        <dgm:presLayoutVars>
          <dgm:chMax val="0"/>
          <dgm:chPref val="0"/>
        </dgm:presLayoutVars>
      </dgm:prSet>
      <dgm:spPr/>
      <dgm:t>
        <a:bodyPr/>
        <a:lstStyle/>
        <a:p>
          <a:endParaRPr lang="en-GB"/>
        </a:p>
      </dgm:t>
    </dgm:pt>
    <dgm:pt modelId="{DA3C1799-5A9C-47A4-9488-52E6D6A29D4E}" type="pres">
      <dgm:prSet presAssocID="{5D02D4BE-CE1D-40E0-9A03-19E9408D8DA3}" presName="sibTrans" presStyleCnt="0"/>
      <dgm:spPr/>
    </dgm:pt>
    <dgm:pt modelId="{FB6371EC-359F-4C1F-83E9-F3A1FBFB6ADE}" type="pres">
      <dgm:prSet presAssocID="{2CE3DA00-7E6D-4107-B9B1-3F601C9E2486}" presName="compNode" presStyleCnt="0"/>
      <dgm:spPr/>
    </dgm:pt>
    <dgm:pt modelId="{6084EBED-B4F1-4BE1-9A1E-9D7F924F7957}" type="pres">
      <dgm:prSet presAssocID="{2CE3DA00-7E6D-4107-B9B1-3F601C9E2486}" presName="bgRect" presStyleLbl="bgShp" presStyleIdx="1" presStyleCnt="3"/>
      <dgm:spPr/>
    </dgm:pt>
    <dgm:pt modelId="{C7B7A0DF-ABEF-4266-A3A8-291E97B7972D}" type="pres">
      <dgm:prSet presAssocID="{2CE3DA00-7E6D-4107-B9B1-3F601C9E24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51FE3F40-5955-488D-BDBE-976B7275BF78}" type="pres">
      <dgm:prSet presAssocID="{2CE3DA00-7E6D-4107-B9B1-3F601C9E2486}" presName="spaceRect" presStyleCnt="0"/>
      <dgm:spPr/>
    </dgm:pt>
    <dgm:pt modelId="{A0F4C620-8F77-462F-8544-B33AD43A479C}" type="pres">
      <dgm:prSet presAssocID="{2CE3DA00-7E6D-4107-B9B1-3F601C9E2486}" presName="parTx" presStyleLbl="revTx" presStyleIdx="1" presStyleCnt="3">
        <dgm:presLayoutVars>
          <dgm:chMax val="0"/>
          <dgm:chPref val="0"/>
        </dgm:presLayoutVars>
      </dgm:prSet>
      <dgm:spPr/>
      <dgm:t>
        <a:bodyPr/>
        <a:lstStyle/>
        <a:p>
          <a:endParaRPr lang="en-GB"/>
        </a:p>
      </dgm:t>
    </dgm:pt>
    <dgm:pt modelId="{E312E0A2-B8AA-4412-A42A-FCA6F7E833A7}" type="pres">
      <dgm:prSet presAssocID="{DF5F60BD-2964-4D4B-9054-30E488A04235}" presName="sibTrans" presStyleCnt="0"/>
      <dgm:spPr/>
    </dgm:pt>
    <dgm:pt modelId="{5F129940-4853-4B05-9E88-EC8D42D77792}" type="pres">
      <dgm:prSet presAssocID="{D2A32E0F-C20C-4234-92F8-92484E8FA3AC}" presName="compNode" presStyleCnt="0"/>
      <dgm:spPr/>
    </dgm:pt>
    <dgm:pt modelId="{D7FCF374-CC2E-4C16-8353-9EE99D294881}" type="pres">
      <dgm:prSet presAssocID="{D2A32E0F-C20C-4234-92F8-92484E8FA3AC}" presName="bgRect" presStyleLbl="bgShp" presStyleIdx="2" presStyleCnt="3"/>
      <dgm:spPr/>
    </dgm:pt>
    <dgm:pt modelId="{BC132808-2561-43C1-8F8F-33D879C00119}" type="pres">
      <dgm:prSet presAssocID="{D2A32E0F-C20C-4234-92F8-92484E8FA3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85937F98-3303-428C-8E57-3A3ACA289F9A}" type="pres">
      <dgm:prSet presAssocID="{D2A32E0F-C20C-4234-92F8-92484E8FA3AC}" presName="spaceRect" presStyleCnt="0"/>
      <dgm:spPr/>
    </dgm:pt>
    <dgm:pt modelId="{FBBF0906-6000-414F-90DF-BD253F03AED7}" type="pres">
      <dgm:prSet presAssocID="{D2A32E0F-C20C-4234-92F8-92484E8FA3AC}" presName="parTx" presStyleLbl="revTx" presStyleIdx="2" presStyleCnt="3">
        <dgm:presLayoutVars>
          <dgm:chMax val="0"/>
          <dgm:chPref val="0"/>
        </dgm:presLayoutVars>
      </dgm:prSet>
      <dgm:spPr/>
      <dgm:t>
        <a:bodyPr/>
        <a:lstStyle/>
        <a:p>
          <a:endParaRPr lang="en-GB"/>
        </a:p>
      </dgm:t>
    </dgm:pt>
  </dgm:ptLst>
  <dgm:cxnLst>
    <dgm:cxn modelId="{D1E30C62-FA45-4FD5-ACB9-6E24D86BF3C5}" type="presOf" srcId="{2CE3DA00-7E6D-4107-B9B1-3F601C9E2486}" destId="{A0F4C620-8F77-462F-8544-B33AD43A479C}" srcOrd="0" destOrd="0" presId="urn:microsoft.com/office/officeart/2018/2/layout/IconVerticalSolidList"/>
    <dgm:cxn modelId="{C52CEF6C-680E-4C4F-ADC8-103B5693FC89}" type="presOf" srcId="{D2A32E0F-C20C-4234-92F8-92484E8FA3AC}" destId="{FBBF0906-6000-414F-90DF-BD253F03AED7}" srcOrd="0" destOrd="0" presId="urn:microsoft.com/office/officeart/2018/2/layout/IconVerticalSolidList"/>
    <dgm:cxn modelId="{66E157D7-18E3-4C59-8228-54BF5F7D9A11}" srcId="{E604475B-5816-4B9C-A405-EF4ADB872DB8}" destId="{2CE3DA00-7E6D-4107-B9B1-3F601C9E2486}" srcOrd="1" destOrd="0" parTransId="{8C303335-7253-452B-939A-7079D773594B}" sibTransId="{DF5F60BD-2964-4D4B-9054-30E488A04235}"/>
    <dgm:cxn modelId="{441B58E4-F747-4C0D-992A-5E742B413AA6}" srcId="{E604475B-5816-4B9C-A405-EF4ADB872DB8}" destId="{D2A32E0F-C20C-4234-92F8-92484E8FA3AC}" srcOrd="2" destOrd="0" parTransId="{8E9876F5-4497-4076-905A-31E896C5362F}" sibTransId="{545CB3B1-C933-4B70-A7DE-5F0F561C8F99}"/>
    <dgm:cxn modelId="{3B35A78A-49D9-4392-80B2-1794AF47D84A}" srcId="{E604475B-5816-4B9C-A405-EF4ADB872DB8}" destId="{B3346867-0426-4D88-BC3D-FF621ADFE87F}" srcOrd="0" destOrd="0" parTransId="{1AFDD92F-0ADC-4F20-ABF0-3CC3E28CCE43}" sibTransId="{5D02D4BE-CE1D-40E0-9A03-19E9408D8DA3}"/>
    <dgm:cxn modelId="{CF7BD686-2F7F-4669-8B80-9E7178308BC4}" type="presOf" srcId="{B3346867-0426-4D88-BC3D-FF621ADFE87F}" destId="{8C6FBC22-416A-4F66-8880-4706DD29A034}" srcOrd="0" destOrd="0" presId="urn:microsoft.com/office/officeart/2018/2/layout/IconVerticalSolidList"/>
    <dgm:cxn modelId="{0A336739-84D7-41BE-95A0-D01926EA8CA0}" type="presOf" srcId="{E604475B-5816-4B9C-A405-EF4ADB872DB8}" destId="{F230730E-9493-4BED-9875-F6A95B6B5597}" srcOrd="0" destOrd="0" presId="urn:microsoft.com/office/officeart/2018/2/layout/IconVerticalSolidList"/>
    <dgm:cxn modelId="{D78E7C7A-99C2-4FB0-A78E-10D3C19F1CF8}" type="presParOf" srcId="{F230730E-9493-4BED-9875-F6A95B6B5597}" destId="{A3978FF9-FD0C-4E3C-ABF2-8DAFB70C7F1A}" srcOrd="0" destOrd="0" presId="urn:microsoft.com/office/officeart/2018/2/layout/IconVerticalSolidList"/>
    <dgm:cxn modelId="{019C1D90-DFEE-434D-988F-207E7FA952A4}" type="presParOf" srcId="{A3978FF9-FD0C-4E3C-ABF2-8DAFB70C7F1A}" destId="{70FBAEFA-6EA7-4627-981E-5FA28CD2448E}" srcOrd="0" destOrd="0" presId="urn:microsoft.com/office/officeart/2018/2/layout/IconVerticalSolidList"/>
    <dgm:cxn modelId="{A0BB78AB-5CBB-4E5F-8853-08E4D55E23BA}" type="presParOf" srcId="{A3978FF9-FD0C-4E3C-ABF2-8DAFB70C7F1A}" destId="{A4262293-F92C-46F7-ABA2-6F4114B34D0D}" srcOrd="1" destOrd="0" presId="urn:microsoft.com/office/officeart/2018/2/layout/IconVerticalSolidList"/>
    <dgm:cxn modelId="{3882DA63-D9DF-4B04-ADB6-6F4FF1DCB62F}" type="presParOf" srcId="{A3978FF9-FD0C-4E3C-ABF2-8DAFB70C7F1A}" destId="{CB988238-6C7E-4E7F-BF7F-358B792F3525}" srcOrd="2" destOrd="0" presId="urn:microsoft.com/office/officeart/2018/2/layout/IconVerticalSolidList"/>
    <dgm:cxn modelId="{857AE70D-6102-4FBE-A186-75B162D26098}" type="presParOf" srcId="{A3978FF9-FD0C-4E3C-ABF2-8DAFB70C7F1A}" destId="{8C6FBC22-416A-4F66-8880-4706DD29A034}" srcOrd="3" destOrd="0" presId="urn:microsoft.com/office/officeart/2018/2/layout/IconVerticalSolidList"/>
    <dgm:cxn modelId="{8B3933E0-196A-4914-AB13-9D0D5A075B52}" type="presParOf" srcId="{F230730E-9493-4BED-9875-F6A95B6B5597}" destId="{DA3C1799-5A9C-47A4-9488-52E6D6A29D4E}" srcOrd="1" destOrd="0" presId="urn:microsoft.com/office/officeart/2018/2/layout/IconVerticalSolidList"/>
    <dgm:cxn modelId="{03D53CF4-B503-4CF8-98E8-AD83C7195ABE}" type="presParOf" srcId="{F230730E-9493-4BED-9875-F6A95B6B5597}" destId="{FB6371EC-359F-4C1F-83E9-F3A1FBFB6ADE}" srcOrd="2" destOrd="0" presId="urn:microsoft.com/office/officeart/2018/2/layout/IconVerticalSolidList"/>
    <dgm:cxn modelId="{A1ED9F4C-4A67-4938-9A7F-060629288D42}" type="presParOf" srcId="{FB6371EC-359F-4C1F-83E9-F3A1FBFB6ADE}" destId="{6084EBED-B4F1-4BE1-9A1E-9D7F924F7957}" srcOrd="0" destOrd="0" presId="urn:microsoft.com/office/officeart/2018/2/layout/IconVerticalSolidList"/>
    <dgm:cxn modelId="{7EA42FDA-66E7-45C7-B95F-6C48B099D0B9}" type="presParOf" srcId="{FB6371EC-359F-4C1F-83E9-F3A1FBFB6ADE}" destId="{C7B7A0DF-ABEF-4266-A3A8-291E97B7972D}" srcOrd="1" destOrd="0" presId="urn:microsoft.com/office/officeart/2018/2/layout/IconVerticalSolidList"/>
    <dgm:cxn modelId="{93B874FE-26D2-40E1-AA26-A39836B67157}" type="presParOf" srcId="{FB6371EC-359F-4C1F-83E9-F3A1FBFB6ADE}" destId="{51FE3F40-5955-488D-BDBE-976B7275BF78}" srcOrd="2" destOrd="0" presId="urn:microsoft.com/office/officeart/2018/2/layout/IconVerticalSolidList"/>
    <dgm:cxn modelId="{F2D0288C-1A01-4361-B5DF-593278994139}" type="presParOf" srcId="{FB6371EC-359F-4C1F-83E9-F3A1FBFB6ADE}" destId="{A0F4C620-8F77-462F-8544-B33AD43A479C}" srcOrd="3" destOrd="0" presId="urn:microsoft.com/office/officeart/2018/2/layout/IconVerticalSolidList"/>
    <dgm:cxn modelId="{B9C68254-DABA-4EBB-8C13-BEC3A34E4F8A}" type="presParOf" srcId="{F230730E-9493-4BED-9875-F6A95B6B5597}" destId="{E312E0A2-B8AA-4412-A42A-FCA6F7E833A7}" srcOrd="3" destOrd="0" presId="urn:microsoft.com/office/officeart/2018/2/layout/IconVerticalSolidList"/>
    <dgm:cxn modelId="{E14E22DE-72AD-4F80-AB77-272F9A6A0072}" type="presParOf" srcId="{F230730E-9493-4BED-9875-F6A95B6B5597}" destId="{5F129940-4853-4B05-9E88-EC8D42D77792}" srcOrd="4" destOrd="0" presId="urn:microsoft.com/office/officeart/2018/2/layout/IconVerticalSolidList"/>
    <dgm:cxn modelId="{7ADB8355-7909-48DE-A9CB-AF8AF997E56D}" type="presParOf" srcId="{5F129940-4853-4B05-9E88-EC8D42D77792}" destId="{D7FCF374-CC2E-4C16-8353-9EE99D294881}" srcOrd="0" destOrd="0" presId="urn:microsoft.com/office/officeart/2018/2/layout/IconVerticalSolidList"/>
    <dgm:cxn modelId="{A034377D-86E4-420C-B0C7-8904642B42A1}" type="presParOf" srcId="{5F129940-4853-4B05-9E88-EC8D42D77792}" destId="{BC132808-2561-43C1-8F8F-33D879C00119}" srcOrd="1" destOrd="0" presId="urn:microsoft.com/office/officeart/2018/2/layout/IconVerticalSolidList"/>
    <dgm:cxn modelId="{341350E4-A317-4315-8B22-0FC7A64EE88E}" type="presParOf" srcId="{5F129940-4853-4B05-9E88-EC8D42D77792}" destId="{85937F98-3303-428C-8E57-3A3ACA289F9A}" srcOrd="2" destOrd="0" presId="urn:microsoft.com/office/officeart/2018/2/layout/IconVerticalSolidList"/>
    <dgm:cxn modelId="{E210E5DD-1D3B-4249-9418-7D1CC5D91DBF}" type="presParOf" srcId="{5F129940-4853-4B05-9E88-EC8D42D77792}" destId="{FBBF0906-6000-414F-90DF-BD253F03AE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BB68F-A77F-424F-BF5A-790FBEA6B7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7E2026-7ADB-4509-8A0E-D5019D73EBBF}">
      <dgm:prSet/>
      <dgm:spPr/>
      <dgm:t>
        <a:bodyPr/>
        <a:lstStyle/>
        <a:p>
          <a:r>
            <a:rPr lang="en-GB"/>
            <a:t>PHYSICAL</a:t>
          </a:r>
          <a:endParaRPr lang="en-US"/>
        </a:p>
      </dgm:t>
    </dgm:pt>
    <dgm:pt modelId="{419DD236-7CEC-4423-8582-1E8B68487101}" type="parTrans" cxnId="{FA12F1C1-448B-4AFB-89CE-8D0B5F6320C8}">
      <dgm:prSet/>
      <dgm:spPr/>
      <dgm:t>
        <a:bodyPr/>
        <a:lstStyle/>
        <a:p>
          <a:endParaRPr lang="en-US"/>
        </a:p>
      </dgm:t>
    </dgm:pt>
    <dgm:pt modelId="{DB1B2CC9-31A0-477C-9258-DB5EADB62C5C}" type="sibTrans" cxnId="{FA12F1C1-448B-4AFB-89CE-8D0B5F6320C8}">
      <dgm:prSet/>
      <dgm:spPr/>
      <dgm:t>
        <a:bodyPr/>
        <a:lstStyle/>
        <a:p>
          <a:endParaRPr lang="en-US"/>
        </a:p>
      </dgm:t>
    </dgm:pt>
    <dgm:pt modelId="{1556AA40-5A61-4A23-9045-DB1CA61BD7A3}">
      <dgm:prSet/>
      <dgm:spPr/>
      <dgm:t>
        <a:bodyPr/>
        <a:lstStyle/>
        <a:p>
          <a:r>
            <a:rPr lang="en-GB"/>
            <a:t>PSYCHOLOGICAL</a:t>
          </a:r>
          <a:endParaRPr lang="en-US"/>
        </a:p>
      </dgm:t>
    </dgm:pt>
    <dgm:pt modelId="{1D66ABFE-52D3-4B7F-AA81-054A140A9F28}" type="parTrans" cxnId="{7D1BC8C9-4FFF-49CE-A1F0-19D7BFF1E013}">
      <dgm:prSet/>
      <dgm:spPr/>
      <dgm:t>
        <a:bodyPr/>
        <a:lstStyle/>
        <a:p>
          <a:endParaRPr lang="en-US"/>
        </a:p>
      </dgm:t>
    </dgm:pt>
    <dgm:pt modelId="{129ABD9F-34DB-4753-9F14-150CC6DE0D4A}" type="sibTrans" cxnId="{7D1BC8C9-4FFF-49CE-A1F0-19D7BFF1E013}">
      <dgm:prSet/>
      <dgm:spPr/>
      <dgm:t>
        <a:bodyPr/>
        <a:lstStyle/>
        <a:p>
          <a:endParaRPr lang="en-US"/>
        </a:p>
      </dgm:t>
    </dgm:pt>
    <dgm:pt modelId="{A45B4159-87A1-4255-A5D9-F567763C8104}">
      <dgm:prSet/>
      <dgm:spPr/>
      <dgm:t>
        <a:bodyPr/>
        <a:lstStyle/>
        <a:p>
          <a:r>
            <a:rPr lang="en-GB"/>
            <a:t>DEEP – within the pelvis</a:t>
          </a:r>
          <a:endParaRPr lang="en-US"/>
        </a:p>
      </dgm:t>
    </dgm:pt>
    <dgm:pt modelId="{38E0CD41-3E89-4A92-9B64-156351B3A166}" type="parTrans" cxnId="{27DC8AE3-46C2-4B55-8A3D-75B97BF95F16}">
      <dgm:prSet/>
      <dgm:spPr/>
      <dgm:t>
        <a:bodyPr/>
        <a:lstStyle/>
        <a:p>
          <a:endParaRPr lang="en-US"/>
        </a:p>
      </dgm:t>
    </dgm:pt>
    <dgm:pt modelId="{9919D15E-86D7-4B1F-98E5-5E0E4B6EDB25}" type="sibTrans" cxnId="{27DC8AE3-46C2-4B55-8A3D-75B97BF95F16}">
      <dgm:prSet/>
      <dgm:spPr/>
      <dgm:t>
        <a:bodyPr/>
        <a:lstStyle/>
        <a:p>
          <a:endParaRPr lang="en-US"/>
        </a:p>
      </dgm:t>
    </dgm:pt>
    <dgm:pt modelId="{999E2874-FA49-4A92-8D8C-21AFB41FCD77}">
      <dgm:prSet/>
      <dgm:spPr/>
      <dgm:t>
        <a:bodyPr/>
        <a:lstStyle/>
        <a:p>
          <a:r>
            <a:rPr lang="en-GB"/>
            <a:t>SUPERFICIAL – vulval pain</a:t>
          </a:r>
          <a:endParaRPr lang="en-US"/>
        </a:p>
      </dgm:t>
    </dgm:pt>
    <dgm:pt modelId="{E36D421F-F539-46C9-887B-E1C73253FC4C}" type="parTrans" cxnId="{A7B4F5B5-AFF8-409E-A43E-1CD9B04644B7}">
      <dgm:prSet/>
      <dgm:spPr/>
      <dgm:t>
        <a:bodyPr/>
        <a:lstStyle/>
        <a:p>
          <a:endParaRPr lang="en-US"/>
        </a:p>
      </dgm:t>
    </dgm:pt>
    <dgm:pt modelId="{DE5DB203-09A3-4A31-9092-5DD179C9D612}" type="sibTrans" cxnId="{A7B4F5B5-AFF8-409E-A43E-1CD9B04644B7}">
      <dgm:prSet/>
      <dgm:spPr/>
      <dgm:t>
        <a:bodyPr/>
        <a:lstStyle/>
        <a:p>
          <a:endParaRPr lang="en-US"/>
        </a:p>
      </dgm:t>
    </dgm:pt>
    <dgm:pt modelId="{7DF468F2-DB9D-4737-B9CE-CE332BDCBFFA}">
      <dgm:prSet/>
      <dgm:spPr/>
      <dgm:t>
        <a:bodyPr/>
        <a:lstStyle/>
        <a:p>
          <a:r>
            <a:rPr lang="en-GB"/>
            <a:t>ONSET –sudden/gradual</a:t>
          </a:r>
          <a:endParaRPr lang="en-US"/>
        </a:p>
      </dgm:t>
    </dgm:pt>
    <dgm:pt modelId="{8339D485-05BF-4ED1-9AEA-E6791B314829}" type="parTrans" cxnId="{07E51DBB-5202-4A55-AFBF-6FE0955253D0}">
      <dgm:prSet/>
      <dgm:spPr/>
      <dgm:t>
        <a:bodyPr/>
        <a:lstStyle/>
        <a:p>
          <a:endParaRPr lang="en-US"/>
        </a:p>
      </dgm:t>
    </dgm:pt>
    <dgm:pt modelId="{06975781-4139-42AE-B503-5E7253F515F5}" type="sibTrans" cxnId="{07E51DBB-5202-4A55-AFBF-6FE0955253D0}">
      <dgm:prSet/>
      <dgm:spPr/>
      <dgm:t>
        <a:bodyPr/>
        <a:lstStyle/>
        <a:p>
          <a:endParaRPr lang="en-US"/>
        </a:p>
      </dgm:t>
    </dgm:pt>
    <dgm:pt modelId="{3374A109-49A0-4B76-89E2-D49A32E7910C}" type="pres">
      <dgm:prSet presAssocID="{95CBB68F-A77F-424F-BF5A-790FBEA6B781}" presName="root" presStyleCnt="0">
        <dgm:presLayoutVars>
          <dgm:dir/>
          <dgm:resizeHandles val="exact"/>
        </dgm:presLayoutVars>
      </dgm:prSet>
      <dgm:spPr/>
      <dgm:t>
        <a:bodyPr/>
        <a:lstStyle/>
        <a:p>
          <a:endParaRPr lang="en-GB"/>
        </a:p>
      </dgm:t>
    </dgm:pt>
    <dgm:pt modelId="{8176CF6E-7D93-44D5-909B-52FFD2CDDE62}" type="pres">
      <dgm:prSet presAssocID="{317E2026-7ADB-4509-8A0E-D5019D73EBBF}" presName="compNode" presStyleCnt="0"/>
      <dgm:spPr/>
    </dgm:pt>
    <dgm:pt modelId="{8280DA4C-DE04-4F30-86BF-CC3CDFD21625}" type="pres">
      <dgm:prSet presAssocID="{317E2026-7ADB-4509-8A0E-D5019D73EBBF}" presName="bgRect" presStyleLbl="bgShp" presStyleIdx="0" presStyleCnt="5"/>
      <dgm:spPr/>
    </dgm:pt>
    <dgm:pt modelId="{D84ACEF9-5B44-4D19-AA64-EA422E98B7EF}" type="pres">
      <dgm:prSet presAssocID="{317E2026-7ADB-4509-8A0E-D5019D73EB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E6D00905-7E18-498F-85A7-F432FE4EDAC9}" type="pres">
      <dgm:prSet presAssocID="{317E2026-7ADB-4509-8A0E-D5019D73EBBF}" presName="spaceRect" presStyleCnt="0"/>
      <dgm:spPr/>
    </dgm:pt>
    <dgm:pt modelId="{0C967B93-6864-4673-9C90-C7604EF288C4}" type="pres">
      <dgm:prSet presAssocID="{317E2026-7ADB-4509-8A0E-D5019D73EBBF}" presName="parTx" presStyleLbl="revTx" presStyleIdx="0" presStyleCnt="5">
        <dgm:presLayoutVars>
          <dgm:chMax val="0"/>
          <dgm:chPref val="0"/>
        </dgm:presLayoutVars>
      </dgm:prSet>
      <dgm:spPr/>
      <dgm:t>
        <a:bodyPr/>
        <a:lstStyle/>
        <a:p>
          <a:endParaRPr lang="en-GB"/>
        </a:p>
      </dgm:t>
    </dgm:pt>
    <dgm:pt modelId="{8A83F5E6-284D-40A0-A9D3-A01744224951}" type="pres">
      <dgm:prSet presAssocID="{DB1B2CC9-31A0-477C-9258-DB5EADB62C5C}" presName="sibTrans" presStyleCnt="0"/>
      <dgm:spPr/>
    </dgm:pt>
    <dgm:pt modelId="{9519D588-6080-4AAC-8FC6-73547740F430}" type="pres">
      <dgm:prSet presAssocID="{1556AA40-5A61-4A23-9045-DB1CA61BD7A3}" presName="compNode" presStyleCnt="0"/>
      <dgm:spPr/>
    </dgm:pt>
    <dgm:pt modelId="{D96F0F23-1DB6-4EE1-96EF-866DCF9C58AD}" type="pres">
      <dgm:prSet presAssocID="{1556AA40-5A61-4A23-9045-DB1CA61BD7A3}" presName="bgRect" presStyleLbl="bgShp" presStyleIdx="1" presStyleCnt="5"/>
      <dgm:spPr/>
    </dgm:pt>
    <dgm:pt modelId="{3E115FC2-DA50-4914-AD73-53BA33C3B35D}" type="pres">
      <dgm:prSet presAssocID="{1556AA40-5A61-4A23-9045-DB1CA61BD7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93FB35CE-EA92-405E-A2AC-3A533577E518}" type="pres">
      <dgm:prSet presAssocID="{1556AA40-5A61-4A23-9045-DB1CA61BD7A3}" presName="spaceRect" presStyleCnt="0"/>
      <dgm:spPr/>
    </dgm:pt>
    <dgm:pt modelId="{13944159-608E-40F0-97AE-9943E50DE22B}" type="pres">
      <dgm:prSet presAssocID="{1556AA40-5A61-4A23-9045-DB1CA61BD7A3}" presName="parTx" presStyleLbl="revTx" presStyleIdx="1" presStyleCnt="5">
        <dgm:presLayoutVars>
          <dgm:chMax val="0"/>
          <dgm:chPref val="0"/>
        </dgm:presLayoutVars>
      </dgm:prSet>
      <dgm:spPr/>
      <dgm:t>
        <a:bodyPr/>
        <a:lstStyle/>
        <a:p>
          <a:endParaRPr lang="en-GB"/>
        </a:p>
      </dgm:t>
    </dgm:pt>
    <dgm:pt modelId="{C0CEC3B0-8AAF-4821-A6C2-25E47CA55E30}" type="pres">
      <dgm:prSet presAssocID="{129ABD9F-34DB-4753-9F14-150CC6DE0D4A}" presName="sibTrans" presStyleCnt="0"/>
      <dgm:spPr/>
    </dgm:pt>
    <dgm:pt modelId="{0118A0A7-8E43-4739-AF63-B2EE95ADA4E2}" type="pres">
      <dgm:prSet presAssocID="{A45B4159-87A1-4255-A5D9-F567763C8104}" presName="compNode" presStyleCnt="0"/>
      <dgm:spPr/>
    </dgm:pt>
    <dgm:pt modelId="{4E082586-7376-4C44-A8A7-EF3C3C707709}" type="pres">
      <dgm:prSet presAssocID="{A45B4159-87A1-4255-A5D9-F567763C8104}" presName="bgRect" presStyleLbl="bgShp" presStyleIdx="2" presStyleCnt="5"/>
      <dgm:spPr/>
    </dgm:pt>
    <dgm:pt modelId="{E646C6E5-4694-4024-9051-139AC7EA4AB5}" type="pres">
      <dgm:prSet presAssocID="{A45B4159-87A1-4255-A5D9-F567763C81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31A9B8B7-4825-4E78-B70E-DB74EDCA0D22}" type="pres">
      <dgm:prSet presAssocID="{A45B4159-87A1-4255-A5D9-F567763C8104}" presName="spaceRect" presStyleCnt="0"/>
      <dgm:spPr/>
    </dgm:pt>
    <dgm:pt modelId="{96861A4B-0218-4C62-AF40-0820CC343D52}" type="pres">
      <dgm:prSet presAssocID="{A45B4159-87A1-4255-A5D9-F567763C8104}" presName="parTx" presStyleLbl="revTx" presStyleIdx="2" presStyleCnt="5">
        <dgm:presLayoutVars>
          <dgm:chMax val="0"/>
          <dgm:chPref val="0"/>
        </dgm:presLayoutVars>
      </dgm:prSet>
      <dgm:spPr/>
      <dgm:t>
        <a:bodyPr/>
        <a:lstStyle/>
        <a:p>
          <a:endParaRPr lang="en-GB"/>
        </a:p>
      </dgm:t>
    </dgm:pt>
    <dgm:pt modelId="{ED91383C-B855-423C-8DCD-693A8F5DB6DA}" type="pres">
      <dgm:prSet presAssocID="{9919D15E-86D7-4B1F-98E5-5E0E4B6EDB25}" presName="sibTrans" presStyleCnt="0"/>
      <dgm:spPr/>
    </dgm:pt>
    <dgm:pt modelId="{9F8CF524-E270-4348-894E-F12F3E6CABD9}" type="pres">
      <dgm:prSet presAssocID="{999E2874-FA49-4A92-8D8C-21AFB41FCD77}" presName="compNode" presStyleCnt="0"/>
      <dgm:spPr/>
    </dgm:pt>
    <dgm:pt modelId="{486ACED5-89E8-4C56-9B3C-445D8A230412}" type="pres">
      <dgm:prSet presAssocID="{999E2874-FA49-4A92-8D8C-21AFB41FCD77}" presName="bgRect" presStyleLbl="bgShp" presStyleIdx="3" presStyleCnt="5"/>
      <dgm:spPr/>
    </dgm:pt>
    <dgm:pt modelId="{30C25317-FE9D-43BF-AA38-E1BCC4AEA65D}" type="pres">
      <dgm:prSet presAssocID="{999E2874-FA49-4A92-8D8C-21AFB41FCD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A0FF187-0AA8-431D-B57F-440474DA2DF5}" type="pres">
      <dgm:prSet presAssocID="{999E2874-FA49-4A92-8D8C-21AFB41FCD77}" presName="spaceRect" presStyleCnt="0"/>
      <dgm:spPr/>
    </dgm:pt>
    <dgm:pt modelId="{F379EFE3-7EC7-4FEA-BE6F-863D6B1E900B}" type="pres">
      <dgm:prSet presAssocID="{999E2874-FA49-4A92-8D8C-21AFB41FCD77}" presName="parTx" presStyleLbl="revTx" presStyleIdx="3" presStyleCnt="5">
        <dgm:presLayoutVars>
          <dgm:chMax val="0"/>
          <dgm:chPref val="0"/>
        </dgm:presLayoutVars>
      </dgm:prSet>
      <dgm:spPr/>
      <dgm:t>
        <a:bodyPr/>
        <a:lstStyle/>
        <a:p>
          <a:endParaRPr lang="en-GB"/>
        </a:p>
      </dgm:t>
    </dgm:pt>
    <dgm:pt modelId="{B7ABE65B-972E-4FDF-BA45-EB8D24D6D2C3}" type="pres">
      <dgm:prSet presAssocID="{DE5DB203-09A3-4A31-9092-5DD179C9D612}" presName="sibTrans" presStyleCnt="0"/>
      <dgm:spPr/>
    </dgm:pt>
    <dgm:pt modelId="{D235EE9A-19A3-4E81-B705-0B8C6881EE70}" type="pres">
      <dgm:prSet presAssocID="{7DF468F2-DB9D-4737-B9CE-CE332BDCBFFA}" presName="compNode" presStyleCnt="0"/>
      <dgm:spPr/>
    </dgm:pt>
    <dgm:pt modelId="{329307B3-6BEE-40C0-B619-9B62C763426F}" type="pres">
      <dgm:prSet presAssocID="{7DF468F2-DB9D-4737-B9CE-CE332BDCBFFA}" presName="bgRect" presStyleLbl="bgShp" presStyleIdx="4" presStyleCnt="5"/>
      <dgm:spPr/>
    </dgm:pt>
    <dgm:pt modelId="{67488EA4-55E4-457D-824F-C95DBFE144F3}" type="pres">
      <dgm:prSet presAssocID="{7DF468F2-DB9D-4737-B9CE-CE332BDCBF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lamation Mark"/>
        </a:ext>
      </dgm:extLst>
    </dgm:pt>
    <dgm:pt modelId="{1C0FB5A8-46B3-43D3-BBAA-E827BA126AD8}" type="pres">
      <dgm:prSet presAssocID="{7DF468F2-DB9D-4737-B9CE-CE332BDCBFFA}" presName="spaceRect" presStyleCnt="0"/>
      <dgm:spPr/>
    </dgm:pt>
    <dgm:pt modelId="{2B8177AF-D0D4-47C2-BF1C-395A653C01C2}" type="pres">
      <dgm:prSet presAssocID="{7DF468F2-DB9D-4737-B9CE-CE332BDCBFFA}" presName="parTx" presStyleLbl="revTx" presStyleIdx="4" presStyleCnt="5">
        <dgm:presLayoutVars>
          <dgm:chMax val="0"/>
          <dgm:chPref val="0"/>
        </dgm:presLayoutVars>
      </dgm:prSet>
      <dgm:spPr/>
      <dgm:t>
        <a:bodyPr/>
        <a:lstStyle/>
        <a:p>
          <a:endParaRPr lang="en-GB"/>
        </a:p>
      </dgm:t>
    </dgm:pt>
  </dgm:ptLst>
  <dgm:cxnLst>
    <dgm:cxn modelId="{7DFEEE9F-CD07-4E13-A8EE-645770DEA3AF}" type="presOf" srcId="{A45B4159-87A1-4255-A5D9-F567763C8104}" destId="{96861A4B-0218-4C62-AF40-0820CC343D52}" srcOrd="0" destOrd="0" presId="urn:microsoft.com/office/officeart/2018/2/layout/IconVerticalSolidList"/>
    <dgm:cxn modelId="{07E51DBB-5202-4A55-AFBF-6FE0955253D0}" srcId="{95CBB68F-A77F-424F-BF5A-790FBEA6B781}" destId="{7DF468F2-DB9D-4737-B9CE-CE332BDCBFFA}" srcOrd="4" destOrd="0" parTransId="{8339D485-05BF-4ED1-9AEA-E6791B314829}" sibTransId="{06975781-4139-42AE-B503-5E7253F515F5}"/>
    <dgm:cxn modelId="{27DC8AE3-46C2-4B55-8A3D-75B97BF95F16}" srcId="{95CBB68F-A77F-424F-BF5A-790FBEA6B781}" destId="{A45B4159-87A1-4255-A5D9-F567763C8104}" srcOrd="2" destOrd="0" parTransId="{38E0CD41-3E89-4A92-9B64-156351B3A166}" sibTransId="{9919D15E-86D7-4B1F-98E5-5E0E4B6EDB25}"/>
    <dgm:cxn modelId="{FA12F1C1-448B-4AFB-89CE-8D0B5F6320C8}" srcId="{95CBB68F-A77F-424F-BF5A-790FBEA6B781}" destId="{317E2026-7ADB-4509-8A0E-D5019D73EBBF}" srcOrd="0" destOrd="0" parTransId="{419DD236-7CEC-4423-8582-1E8B68487101}" sibTransId="{DB1B2CC9-31A0-477C-9258-DB5EADB62C5C}"/>
    <dgm:cxn modelId="{A7B4F5B5-AFF8-409E-A43E-1CD9B04644B7}" srcId="{95CBB68F-A77F-424F-BF5A-790FBEA6B781}" destId="{999E2874-FA49-4A92-8D8C-21AFB41FCD77}" srcOrd="3" destOrd="0" parTransId="{E36D421F-F539-46C9-887B-E1C73253FC4C}" sibTransId="{DE5DB203-09A3-4A31-9092-5DD179C9D612}"/>
    <dgm:cxn modelId="{0C48A8D1-3E88-4600-8A6B-CFE9F27E4546}" type="presOf" srcId="{317E2026-7ADB-4509-8A0E-D5019D73EBBF}" destId="{0C967B93-6864-4673-9C90-C7604EF288C4}" srcOrd="0" destOrd="0" presId="urn:microsoft.com/office/officeart/2018/2/layout/IconVerticalSolidList"/>
    <dgm:cxn modelId="{F4F23903-48E2-44F4-B911-58AE2701CEF9}" type="presOf" srcId="{7DF468F2-DB9D-4737-B9CE-CE332BDCBFFA}" destId="{2B8177AF-D0D4-47C2-BF1C-395A653C01C2}" srcOrd="0" destOrd="0" presId="urn:microsoft.com/office/officeart/2018/2/layout/IconVerticalSolidList"/>
    <dgm:cxn modelId="{170E864D-81D5-43D3-ABB6-FFD657E7D020}" type="presOf" srcId="{95CBB68F-A77F-424F-BF5A-790FBEA6B781}" destId="{3374A109-49A0-4B76-89E2-D49A32E7910C}" srcOrd="0" destOrd="0" presId="urn:microsoft.com/office/officeart/2018/2/layout/IconVerticalSolidList"/>
    <dgm:cxn modelId="{7D1BC8C9-4FFF-49CE-A1F0-19D7BFF1E013}" srcId="{95CBB68F-A77F-424F-BF5A-790FBEA6B781}" destId="{1556AA40-5A61-4A23-9045-DB1CA61BD7A3}" srcOrd="1" destOrd="0" parTransId="{1D66ABFE-52D3-4B7F-AA81-054A140A9F28}" sibTransId="{129ABD9F-34DB-4753-9F14-150CC6DE0D4A}"/>
    <dgm:cxn modelId="{4952047D-E6C4-4B1A-A692-FE5B9A90BF4B}" type="presOf" srcId="{1556AA40-5A61-4A23-9045-DB1CA61BD7A3}" destId="{13944159-608E-40F0-97AE-9943E50DE22B}" srcOrd="0" destOrd="0" presId="urn:microsoft.com/office/officeart/2018/2/layout/IconVerticalSolidList"/>
    <dgm:cxn modelId="{CE9D2510-1E4F-4C76-9ACD-3F3C343C9849}" type="presOf" srcId="{999E2874-FA49-4A92-8D8C-21AFB41FCD77}" destId="{F379EFE3-7EC7-4FEA-BE6F-863D6B1E900B}" srcOrd="0" destOrd="0" presId="urn:microsoft.com/office/officeart/2018/2/layout/IconVerticalSolidList"/>
    <dgm:cxn modelId="{7D568C76-20AF-4E08-9435-1EC494D9D197}" type="presParOf" srcId="{3374A109-49A0-4B76-89E2-D49A32E7910C}" destId="{8176CF6E-7D93-44D5-909B-52FFD2CDDE62}" srcOrd="0" destOrd="0" presId="urn:microsoft.com/office/officeart/2018/2/layout/IconVerticalSolidList"/>
    <dgm:cxn modelId="{5C9797DF-51AA-43E6-8727-728AF08D8659}" type="presParOf" srcId="{8176CF6E-7D93-44D5-909B-52FFD2CDDE62}" destId="{8280DA4C-DE04-4F30-86BF-CC3CDFD21625}" srcOrd="0" destOrd="0" presId="urn:microsoft.com/office/officeart/2018/2/layout/IconVerticalSolidList"/>
    <dgm:cxn modelId="{C2B5F782-8055-4C43-B868-BC59F8213C81}" type="presParOf" srcId="{8176CF6E-7D93-44D5-909B-52FFD2CDDE62}" destId="{D84ACEF9-5B44-4D19-AA64-EA422E98B7EF}" srcOrd="1" destOrd="0" presId="urn:microsoft.com/office/officeart/2018/2/layout/IconVerticalSolidList"/>
    <dgm:cxn modelId="{10A25F20-DA58-42B7-BD4A-835A7369C101}" type="presParOf" srcId="{8176CF6E-7D93-44D5-909B-52FFD2CDDE62}" destId="{E6D00905-7E18-498F-85A7-F432FE4EDAC9}" srcOrd="2" destOrd="0" presId="urn:microsoft.com/office/officeart/2018/2/layout/IconVerticalSolidList"/>
    <dgm:cxn modelId="{20BDBE8D-D030-4565-A556-DF65707291AF}" type="presParOf" srcId="{8176CF6E-7D93-44D5-909B-52FFD2CDDE62}" destId="{0C967B93-6864-4673-9C90-C7604EF288C4}" srcOrd="3" destOrd="0" presId="urn:microsoft.com/office/officeart/2018/2/layout/IconVerticalSolidList"/>
    <dgm:cxn modelId="{242C1172-4D2E-487A-8B91-741DBFFC2799}" type="presParOf" srcId="{3374A109-49A0-4B76-89E2-D49A32E7910C}" destId="{8A83F5E6-284D-40A0-A9D3-A01744224951}" srcOrd="1" destOrd="0" presId="urn:microsoft.com/office/officeart/2018/2/layout/IconVerticalSolidList"/>
    <dgm:cxn modelId="{7510E948-28D6-45B7-AA86-3BCC96D9B3A9}" type="presParOf" srcId="{3374A109-49A0-4B76-89E2-D49A32E7910C}" destId="{9519D588-6080-4AAC-8FC6-73547740F430}" srcOrd="2" destOrd="0" presId="urn:microsoft.com/office/officeart/2018/2/layout/IconVerticalSolidList"/>
    <dgm:cxn modelId="{01B79A99-6B38-4291-B3D6-62E45E4CAD4F}" type="presParOf" srcId="{9519D588-6080-4AAC-8FC6-73547740F430}" destId="{D96F0F23-1DB6-4EE1-96EF-866DCF9C58AD}" srcOrd="0" destOrd="0" presId="urn:microsoft.com/office/officeart/2018/2/layout/IconVerticalSolidList"/>
    <dgm:cxn modelId="{AA3BE098-7AD6-4F02-934E-D0D2E695D815}" type="presParOf" srcId="{9519D588-6080-4AAC-8FC6-73547740F430}" destId="{3E115FC2-DA50-4914-AD73-53BA33C3B35D}" srcOrd="1" destOrd="0" presId="urn:microsoft.com/office/officeart/2018/2/layout/IconVerticalSolidList"/>
    <dgm:cxn modelId="{781E5519-5DCA-4DF0-899F-E2ED3F52F196}" type="presParOf" srcId="{9519D588-6080-4AAC-8FC6-73547740F430}" destId="{93FB35CE-EA92-405E-A2AC-3A533577E518}" srcOrd="2" destOrd="0" presId="urn:microsoft.com/office/officeart/2018/2/layout/IconVerticalSolidList"/>
    <dgm:cxn modelId="{7B007996-1AC9-4AE4-AFC1-31104B1C1A0E}" type="presParOf" srcId="{9519D588-6080-4AAC-8FC6-73547740F430}" destId="{13944159-608E-40F0-97AE-9943E50DE22B}" srcOrd="3" destOrd="0" presId="urn:microsoft.com/office/officeart/2018/2/layout/IconVerticalSolidList"/>
    <dgm:cxn modelId="{0B6C8789-50A2-4A74-BD35-EBBD951632B7}" type="presParOf" srcId="{3374A109-49A0-4B76-89E2-D49A32E7910C}" destId="{C0CEC3B0-8AAF-4821-A6C2-25E47CA55E30}" srcOrd="3" destOrd="0" presId="urn:microsoft.com/office/officeart/2018/2/layout/IconVerticalSolidList"/>
    <dgm:cxn modelId="{AEA82818-4C49-4979-8A3A-7AA8B3120D06}" type="presParOf" srcId="{3374A109-49A0-4B76-89E2-D49A32E7910C}" destId="{0118A0A7-8E43-4739-AF63-B2EE95ADA4E2}" srcOrd="4" destOrd="0" presId="urn:microsoft.com/office/officeart/2018/2/layout/IconVerticalSolidList"/>
    <dgm:cxn modelId="{6AB8B514-2297-4983-8591-28073B4C0203}" type="presParOf" srcId="{0118A0A7-8E43-4739-AF63-B2EE95ADA4E2}" destId="{4E082586-7376-4C44-A8A7-EF3C3C707709}" srcOrd="0" destOrd="0" presId="urn:microsoft.com/office/officeart/2018/2/layout/IconVerticalSolidList"/>
    <dgm:cxn modelId="{31A6B3EF-DEE9-47A5-8FFE-A001C8245951}" type="presParOf" srcId="{0118A0A7-8E43-4739-AF63-B2EE95ADA4E2}" destId="{E646C6E5-4694-4024-9051-139AC7EA4AB5}" srcOrd="1" destOrd="0" presId="urn:microsoft.com/office/officeart/2018/2/layout/IconVerticalSolidList"/>
    <dgm:cxn modelId="{7434BEB0-24F9-48FE-A905-E743520DFE4E}" type="presParOf" srcId="{0118A0A7-8E43-4739-AF63-B2EE95ADA4E2}" destId="{31A9B8B7-4825-4E78-B70E-DB74EDCA0D22}" srcOrd="2" destOrd="0" presId="urn:microsoft.com/office/officeart/2018/2/layout/IconVerticalSolidList"/>
    <dgm:cxn modelId="{8278F0B8-BCCE-4E85-A4D7-B0C0BF312439}" type="presParOf" srcId="{0118A0A7-8E43-4739-AF63-B2EE95ADA4E2}" destId="{96861A4B-0218-4C62-AF40-0820CC343D52}" srcOrd="3" destOrd="0" presId="urn:microsoft.com/office/officeart/2018/2/layout/IconVerticalSolidList"/>
    <dgm:cxn modelId="{5BCD3EA1-5142-4A6C-BADD-1D5C906388B8}" type="presParOf" srcId="{3374A109-49A0-4B76-89E2-D49A32E7910C}" destId="{ED91383C-B855-423C-8DCD-693A8F5DB6DA}" srcOrd="5" destOrd="0" presId="urn:microsoft.com/office/officeart/2018/2/layout/IconVerticalSolidList"/>
    <dgm:cxn modelId="{9481CD06-9A8C-4671-87CE-F05D06D403D7}" type="presParOf" srcId="{3374A109-49A0-4B76-89E2-D49A32E7910C}" destId="{9F8CF524-E270-4348-894E-F12F3E6CABD9}" srcOrd="6" destOrd="0" presId="urn:microsoft.com/office/officeart/2018/2/layout/IconVerticalSolidList"/>
    <dgm:cxn modelId="{0BDA49E5-607C-4149-86EC-6C4FB31585FC}" type="presParOf" srcId="{9F8CF524-E270-4348-894E-F12F3E6CABD9}" destId="{486ACED5-89E8-4C56-9B3C-445D8A230412}" srcOrd="0" destOrd="0" presId="urn:microsoft.com/office/officeart/2018/2/layout/IconVerticalSolidList"/>
    <dgm:cxn modelId="{58F17D9D-33AA-46CC-AD06-F18C2C646476}" type="presParOf" srcId="{9F8CF524-E270-4348-894E-F12F3E6CABD9}" destId="{30C25317-FE9D-43BF-AA38-E1BCC4AEA65D}" srcOrd="1" destOrd="0" presId="urn:microsoft.com/office/officeart/2018/2/layout/IconVerticalSolidList"/>
    <dgm:cxn modelId="{C104DDEC-D132-4A1A-878C-2DD8379397C1}" type="presParOf" srcId="{9F8CF524-E270-4348-894E-F12F3E6CABD9}" destId="{7A0FF187-0AA8-431D-B57F-440474DA2DF5}" srcOrd="2" destOrd="0" presId="urn:microsoft.com/office/officeart/2018/2/layout/IconVerticalSolidList"/>
    <dgm:cxn modelId="{4CD238DF-3E90-44ED-8EC1-DCA67B9D6829}" type="presParOf" srcId="{9F8CF524-E270-4348-894E-F12F3E6CABD9}" destId="{F379EFE3-7EC7-4FEA-BE6F-863D6B1E900B}" srcOrd="3" destOrd="0" presId="urn:microsoft.com/office/officeart/2018/2/layout/IconVerticalSolidList"/>
    <dgm:cxn modelId="{7DB510C3-1775-47DB-AD3B-F9D86D5F024C}" type="presParOf" srcId="{3374A109-49A0-4B76-89E2-D49A32E7910C}" destId="{B7ABE65B-972E-4FDF-BA45-EB8D24D6D2C3}" srcOrd="7" destOrd="0" presId="urn:microsoft.com/office/officeart/2018/2/layout/IconVerticalSolidList"/>
    <dgm:cxn modelId="{32E0FC12-01F5-4EB6-BB2C-BADEFCC2B705}" type="presParOf" srcId="{3374A109-49A0-4B76-89E2-D49A32E7910C}" destId="{D235EE9A-19A3-4E81-B705-0B8C6881EE70}" srcOrd="8" destOrd="0" presId="urn:microsoft.com/office/officeart/2018/2/layout/IconVerticalSolidList"/>
    <dgm:cxn modelId="{460CA436-5312-4C1E-81E7-561593E336EC}" type="presParOf" srcId="{D235EE9A-19A3-4E81-B705-0B8C6881EE70}" destId="{329307B3-6BEE-40C0-B619-9B62C763426F}" srcOrd="0" destOrd="0" presId="urn:microsoft.com/office/officeart/2018/2/layout/IconVerticalSolidList"/>
    <dgm:cxn modelId="{5395AAEE-8FCA-489C-B7DB-30C11E5F4FD3}" type="presParOf" srcId="{D235EE9A-19A3-4E81-B705-0B8C6881EE70}" destId="{67488EA4-55E4-457D-824F-C95DBFE144F3}" srcOrd="1" destOrd="0" presId="urn:microsoft.com/office/officeart/2018/2/layout/IconVerticalSolidList"/>
    <dgm:cxn modelId="{E011E7DF-FC43-478B-88B3-E206E648CC9B}" type="presParOf" srcId="{D235EE9A-19A3-4E81-B705-0B8C6881EE70}" destId="{1C0FB5A8-46B3-43D3-BBAA-E827BA126AD8}" srcOrd="2" destOrd="0" presId="urn:microsoft.com/office/officeart/2018/2/layout/IconVerticalSolidList"/>
    <dgm:cxn modelId="{A5696A0F-D37D-43E2-AF90-C6D0C1F2167F}" type="presParOf" srcId="{D235EE9A-19A3-4E81-B705-0B8C6881EE70}" destId="{2B8177AF-D0D4-47C2-BF1C-395A653C01C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B84A6-A784-4AA5-9F77-1130AA17FC8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4B7AA25-F9C2-433C-A648-395F6CA0DF23}">
      <dgm:prSet/>
      <dgm:spPr/>
      <dgm:t>
        <a:bodyPr/>
        <a:lstStyle/>
        <a:p>
          <a:r>
            <a:rPr lang="en-GB"/>
            <a:t>Convergence of neural info hinders precise localisation and discrimination of sensory info</a:t>
          </a:r>
          <a:endParaRPr lang="en-US"/>
        </a:p>
      </dgm:t>
    </dgm:pt>
    <dgm:pt modelId="{3A2C3B9F-6F1B-42B6-8AF0-AC281AE48C34}" type="parTrans" cxnId="{6A368A80-DB05-405F-A921-FE4DDE8288FA}">
      <dgm:prSet/>
      <dgm:spPr/>
      <dgm:t>
        <a:bodyPr/>
        <a:lstStyle/>
        <a:p>
          <a:endParaRPr lang="en-US"/>
        </a:p>
      </dgm:t>
    </dgm:pt>
    <dgm:pt modelId="{D12332A4-1FB1-48D7-9DFD-DE2BD85ACBF4}" type="sibTrans" cxnId="{6A368A80-DB05-405F-A921-FE4DDE8288FA}">
      <dgm:prSet/>
      <dgm:spPr/>
      <dgm:t>
        <a:bodyPr/>
        <a:lstStyle/>
        <a:p>
          <a:endParaRPr lang="en-US"/>
        </a:p>
      </dgm:t>
    </dgm:pt>
    <dgm:pt modelId="{040E946F-D05C-4E2D-A8F3-A69E017B89B3}">
      <dgm:prSet/>
      <dgm:spPr/>
      <dgm:t>
        <a:bodyPr/>
        <a:lstStyle/>
        <a:p>
          <a:r>
            <a:rPr lang="en-GB"/>
            <a:t>Upregulation of sensory system -&gt; segmental overactivity-&gt; PF spasm/shortening</a:t>
          </a:r>
          <a:endParaRPr lang="en-US"/>
        </a:p>
      </dgm:t>
    </dgm:pt>
    <dgm:pt modelId="{E09C0CF8-977F-4C56-8F2B-F10FFA7EE8F8}" type="parTrans" cxnId="{5C029031-B191-4260-9789-B456603DD316}">
      <dgm:prSet/>
      <dgm:spPr/>
      <dgm:t>
        <a:bodyPr/>
        <a:lstStyle/>
        <a:p>
          <a:endParaRPr lang="en-US"/>
        </a:p>
      </dgm:t>
    </dgm:pt>
    <dgm:pt modelId="{4A486158-B491-4AFB-B4B2-C8963FF47C62}" type="sibTrans" cxnId="{5C029031-B191-4260-9789-B456603DD316}">
      <dgm:prSet/>
      <dgm:spPr/>
      <dgm:t>
        <a:bodyPr/>
        <a:lstStyle/>
        <a:p>
          <a:endParaRPr lang="en-US"/>
        </a:p>
      </dgm:t>
    </dgm:pt>
    <dgm:pt modelId="{4363C6F9-A775-2940-93E2-038AC2C1F9B1}" type="pres">
      <dgm:prSet presAssocID="{227B84A6-A784-4AA5-9F77-1130AA17FC8F}" presName="hierChild1" presStyleCnt="0">
        <dgm:presLayoutVars>
          <dgm:chPref val="1"/>
          <dgm:dir/>
          <dgm:animOne val="branch"/>
          <dgm:animLvl val="lvl"/>
          <dgm:resizeHandles/>
        </dgm:presLayoutVars>
      </dgm:prSet>
      <dgm:spPr/>
      <dgm:t>
        <a:bodyPr/>
        <a:lstStyle/>
        <a:p>
          <a:endParaRPr lang="en-GB"/>
        </a:p>
      </dgm:t>
    </dgm:pt>
    <dgm:pt modelId="{9A55A592-E5CC-5B4E-BFF1-241DB9B1B515}" type="pres">
      <dgm:prSet presAssocID="{54B7AA25-F9C2-433C-A648-395F6CA0DF23}" presName="hierRoot1" presStyleCnt="0"/>
      <dgm:spPr/>
    </dgm:pt>
    <dgm:pt modelId="{7B16024C-66A6-074A-ACEB-62DE86DD721C}" type="pres">
      <dgm:prSet presAssocID="{54B7AA25-F9C2-433C-A648-395F6CA0DF23}" presName="composite" presStyleCnt="0"/>
      <dgm:spPr/>
    </dgm:pt>
    <dgm:pt modelId="{B32EF696-1697-5745-9F27-3D431E73E3F8}" type="pres">
      <dgm:prSet presAssocID="{54B7AA25-F9C2-433C-A648-395F6CA0DF23}" presName="background" presStyleLbl="node0" presStyleIdx="0" presStyleCnt="2"/>
      <dgm:spPr/>
    </dgm:pt>
    <dgm:pt modelId="{87DB3BCE-8839-9C40-8133-F7687F3DC03F}" type="pres">
      <dgm:prSet presAssocID="{54B7AA25-F9C2-433C-A648-395F6CA0DF23}" presName="text" presStyleLbl="fgAcc0" presStyleIdx="0" presStyleCnt="2">
        <dgm:presLayoutVars>
          <dgm:chPref val="3"/>
        </dgm:presLayoutVars>
      </dgm:prSet>
      <dgm:spPr/>
      <dgm:t>
        <a:bodyPr/>
        <a:lstStyle/>
        <a:p>
          <a:endParaRPr lang="en-GB"/>
        </a:p>
      </dgm:t>
    </dgm:pt>
    <dgm:pt modelId="{3259E6E5-54F7-EC4F-BB1E-DCB045690C71}" type="pres">
      <dgm:prSet presAssocID="{54B7AA25-F9C2-433C-A648-395F6CA0DF23}" presName="hierChild2" presStyleCnt="0"/>
      <dgm:spPr/>
    </dgm:pt>
    <dgm:pt modelId="{77CE4520-0EB7-7241-B89D-43098A49CDC4}" type="pres">
      <dgm:prSet presAssocID="{040E946F-D05C-4E2D-A8F3-A69E017B89B3}" presName="hierRoot1" presStyleCnt="0"/>
      <dgm:spPr/>
    </dgm:pt>
    <dgm:pt modelId="{F6497173-33B7-3B44-BD65-03CFF4FD618A}" type="pres">
      <dgm:prSet presAssocID="{040E946F-D05C-4E2D-A8F3-A69E017B89B3}" presName="composite" presStyleCnt="0"/>
      <dgm:spPr/>
    </dgm:pt>
    <dgm:pt modelId="{EA82DD91-24EF-D24B-AD89-04B1E5BDA116}" type="pres">
      <dgm:prSet presAssocID="{040E946F-D05C-4E2D-A8F3-A69E017B89B3}" presName="background" presStyleLbl="node0" presStyleIdx="1" presStyleCnt="2"/>
      <dgm:spPr/>
    </dgm:pt>
    <dgm:pt modelId="{8C350939-5875-8E49-950D-C66E612A6D6E}" type="pres">
      <dgm:prSet presAssocID="{040E946F-D05C-4E2D-A8F3-A69E017B89B3}" presName="text" presStyleLbl="fgAcc0" presStyleIdx="1" presStyleCnt="2">
        <dgm:presLayoutVars>
          <dgm:chPref val="3"/>
        </dgm:presLayoutVars>
      </dgm:prSet>
      <dgm:spPr/>
      <dgm:t>
        <a:bodyPr/>
        <a:lstStyle/>
        <a:p>
          <a:endParaRPr lang="en-GB"/>
        </a:p>
      </dgm:t>
    </dgm:pt>
    <dgm:pt modelId="{F19DF6CB-ACF5-1743-9AC9-33203A8BE2EB}" type="pres">
      <dgm:prSet presAssocID="{040E946F-D05C-4E2D-A8F3-A69E017B89B3}" presName="hierChild2" presStyleCnt="0"/>
      <dgm:spPr/>
    </dgm:pt>
  </dgm:ptLst>
  <dgm:cxnLst>
    <dgm:cxn modelId="{5C029031-B191-4260-9789-B456603DD316}" srcId="{227B84A6-A784-4AA5-9F77-1130AA17FC8F}" destId="{040E946F-D05C-4E2D-A8F3-A69E017B89B3}" srcOrd="1" destOrd="0" parTransId="{E09C0CF8-977F-4C56-8F2B-F10FFA7EE8F8}" sibTransId="{4A486158-B491-4AFB-B4B2-C8963FF47C62}"/>
    <dgm:cxn modelId="{6A368A80-DB05-405F-A921-FE4DDE8288FA}" srcId="{227B84A6-A784-4AA5-9F77-1130AA17FC8F}" destId="{54B7AA25-F9C2-433C-A648-395F6CA0DF23}" srcOrd="0" destOrd="0" parTransId="{3A2C3B9F-6F1B-42B6-8AF0-AC281AE48C34}" sibTransId="{D12332A4-1FB1-48D7-9DFD-DE2BD85ACBF4}"/>
    <dgm:cxn modelId="{E43B5265-0939-434C-BE5C-1AA4A53F69B5}" type="presOf" srcId="{040E946F-D05C-4E2D-A8F3-A69E017B89B3}" destId="{8C350939-5875-8E49-950D-C66E612A6D6E}" srcOrd="0" destOrd="0" presId="urn:microsoft.com/office/officeart/2005/8/layout/hierarchy1"/>
    <dgm:cxn modelId="{1543BD1B-FE3D-CD4F-8369-A4F3050F4205}" type="presOf" srcId="{227B84A6-A784-4AA5-9F77-1130AA17FC8F}" destId="{4363C6F9-A775-2940-93E2-038AC2C1F9B1}" srcOrd="0" destOrd="0" presId="urn:microsoft.com/office/officeart/2005/8/layout/hierarchy1"/>
    <dgm:cxn modelId="{9BA2BD3A-6D09-584A-9C43-06849F58C8C3}" type="presOf" srcId="{54B7AA25-F9C2-433C-A648-395F6CA0DF23}" destId="{87DB3BCE-8839-9C40-8133-F7687F3DC03F}" srcOrd="0" destOrd="0" presId="urn:microsoft.com/office/officeart/2005/8/layout/hierarchy1"/>
    <dgm:cxn modelId="{0B32E4F0-BAC3-6C4C-935C-B210D7A35695}" type="presParOf" srcId="{4363C6F9-A775-2940-93E2-038AC2C1F9B1}" destId="{9A55A592-E5CC-5B4E-BFF1-241DB9B1B515}" srcOrd="0" destOrd="0" presId="urn:microsoft.com/office/officeart/2005/8/layout/hierarchy1"/>
    <dgm:cxn modelId="{1E0751A7-4900-8C40-A056-77665C1D00DC}" type="presParOf" srcId="{9A55A592-E5CC-5B4E-BFF1-241DB9B1B515}" destId="{7B16024C-66A6-074A-ACEB-62DE86DD721C}" srcOrd="0" destOrd="0" presId="urn:microsoft.com/office/officeart/2005/8/layout/hierarchy1"/>
    <dgm:cxn modelId="{33B17035-0978-CC42-9E42-0C2EDCA1BD21}" type="presParOf" srcId="{7B16024C-66A6-074A-ACEB-62DE86DD721C}" destId="{B32EF696-1697-5745-9F27-3D431E73E3F8}" srcOrd="0" destOrd="0" presId="urn:microsoft.com/office/officeart/2005/8/layout/hierarchy1"/>
    <dgm:cxn modelId="{5F1BC6C8-C9E9-494E-BE5B-4BBBA4DE0FFC}" type="presParOf" srcId="{7B16024C-66A6-074A-ACEB-62DE86DD721C}" destId="{87DB3BCE-8839-9C40-8133-F7687F3DC03F}" srcOrd="1" destOrd="0" presId="urn:microsoft.com/office/officeart/2005/8/layout/hierarchy1"/>
    <dgm:cxn modelId="{1D58C98D-0E93-C248-B9CC-D6B6BD8B0A97}" type="presParOf" srcId="{9A55A592-E5CC-5B4E-BFF1-241DB9B1B515}" destId="{3259E6E5-54F7-EC4F-BB1E-DCB045690C71}" srcOrd="1" destOrd="0" presId="urn:microsoft.com/office/officeart/2005/8/layout/hierarchy1"/>
    <dgm:cxn modelId="{EF78E732-964B-8940-ADFB-A9C1033AFEB3}" type="presParOf" srcId="{4363C6F9-A775-2940-93E2-038AC2C1F9B1}" destId="{77CE4520-0EB7-7241-B89D-43098A49CDC4}" srcOrd="1" destOrd="0" presId="urn:microsoft.com/office/officeart/2005/8/layout/hierarchy1"/>
    <dgm:cxn modelId="{7CC1080C-ECFF-3848-9F1E-C814E2D5F3A2}" type="presParOf" srcId="{77CE4520-0EB7-7241-B89D-43098A49CDC4}" destId="{F6497173-33B7-3B44-BD65-03CFF4FD618A}" srcOrd="0" destOrd="0" presId="urn:microsoft.com/office/officeart/2005/8/layout/hierarchy1"/>
    <dgm:cxn modelId="{A74F30A8-2136-5042-9DC6-C0BFCDF5CBD3}" type="presParOf" srcId="{F6497173-33B7-3B44-BD65-03CFF4FD618A}" destId="{EA82DD91-24EF-D24B-AD89-04B1E5BDA116}" srcOrd="0" destOrd="0" presId="urn:microsoft.com/office/officeart/2005/8/layout/hierarchy1"/>
    <dgm:cxn modelId="{F8216438-95B1-654A-830F-7673245DC0CB}" type="presParOf" srcId="{F6497173-33B7-3B44-BD65-03CFF4FD618A}" destId="{8C350939-5875-8E49-950D-C66E612A6D6E}" srcOrd="1" destOrd="0" presId="urn:microsoft.com/office/officeart/2005/8/layout/hierarchy1"/>
    <dgm:cxn modelId="{D9457DF2-FE9C-7D4A-AC15-FA1E455ACD16}" type="presParOf" srcId="{77CE4520-0EB7-7241-B89D-43098A49CDC4}" destId="{F19DF6CB-ACF5-1743-9AC9-33203A8BE2E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6AEAC-5709-4FB2-9C21-63A040A6BC7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076CC48-398B-4D80-8CB0-39F1FFAB2412}">
      <dgm:prSet/>
      <dgm:spPr/>
      <dgm:t>
        <a:bodyPr/>
        <a:lstStyle/>
        <a:p>
          <a:pPr>
            <a:lnSpc>
              <a:spcPct val="100000"/>
            </a:lnSpc>
          </a:pPr>
          <a:r>
            <a:rPr lang="en-GB"/>
            <a:t>Multidisciplinary approach</a:t>
          </a:r>
          <a:endParaRPr lang="en-US"/>
        </a:p>
      </dgm:t>
    </dgm:pt>
    <dgm:pt modelId="{F9FC7886-3496-4554-A3AF-6F0EAB3F3EDC}" type="parTrans" cxnId="{CB649F60-47BC-47CF-AA83-7D9DD6F6939E}">
      <dgm:prSet/>
      <dgm:spPr/>
      <dgm:t>
        <a:bodyPr/>
        <a:lstStyle/>
        <a:p>
          <a:endParaRPr lang="en-US"/>
        </a:p>
      </dgm:t>
    </dgm:pt>
    <dgm:pt modelId="{159595B5-3762-460F-B60D-DD3C8D04902A}" type="sibTrans" cxnId="{CB649F60-47BC-47CF-AA83-7D9DD6F6939E}">
      <dgm:prSet/>
      <dgm:spPr/>
      <dgm:t>
        <a:bodyPr/>
        <a:lstStyle/>
        <a:p>
          <a:endParaRPr lang="en-US"/>
        </a:p>
      </dgm:t>
    </dgm:pt>
    <dgm:pt modelId="{14AE3643-0161-49E7-A6A2-EBCE3721EDAD}">
      <dgm:prSet/>
      <dgm:spPr/>
      <dgm:t>
        <a:bodyPr/>
        <a:lstStyle/>
        <a:p>
          <a:pPr>
            <a:lnSpc>
              <a:spcPct val="100000"/>
            </a:lnSpc>
          </a:pPr>
          <a:r>
            <a:rPr lang="en-GB"/>
            <a:t>Biopsychosocial model vs Biomedical model</a:t>
          </a:r>
          <a:endParaRPr lang="en-US"/>
        </a:p>
      </dgm:t>
    </dgm:pt>
    <dgm:pt modelId="{66F5F7A8-656C-4135-86E7-4DF95C00B9BA}" type="parTrans" cxnId="{DAD6A28D-79C8-45D9-99E1-09299296D928}">
      <dgm:prSet/>
      <dgm:spPr/>
      <dgm:t>
        <a:bodyPr/>
        <a:lstStyle/>
        <a:p>
          <a:endParaRPr lang="en-US"/>
        </a:p>
      </dgm:t>
    </dgm:pt>
    <dgm:pt modelId="{7BD18812-6518-4D0B-A96A-C3A8131F80D5}" type="sibTrans" cxnId="{DAD6A28D-79C8-45D9-99E1-09299296D928}">
      <dgm:prSet/>
      <dgm:spPr/>
      <dgm:t>
        <a:bodyPr/>
        <a:lstStyle/>
        <a:p>
          <a:endParaRPr lang="en-US"/>
        </a:p>
      </dgm:t>
    </dgm:pt>
    <dgm:pt modelId="{88AAF45D-D06B-4037-9F98-996F90A0BB42}">
      <dgm:prSet/>
      <dgm:spPr/>
      <dgm:t>
        <a:bodyPr/>
        <a:lstStyle/>
        <a:p>
          <a:pPr>
            <a:lnSpc>
              <a:spcPct val="100000"/>
            </a:lnSpc>
          </a:pPr>
          <a:r>
            <a:rPr lang="en-GB"/>
            <a:t>Psychosexual counselling + pelvic floor rehab in addition to usual medical care</a:t>
          </a:r>
          <a:endParaRPr lang="en-US"/>
        </a:p>
      </dgm:t>
    </dgm:pt>
    <dgm:pt modelId="{7C98E60C-01A5-4E3D-B966-64037C3369C3}" type="parTrans" cxnId="{6A238188-2381-43ED-BA1C-A21B166E58EE}">
      <dgm:prSet/>
      <dgm:spPr/>
      <dgm:t>
        <a:bodyPr/>
        <a:lstStyle/>
        <a:p>
          <a:endParaRPr lang="en-US"/>
        </a:p>
      </dgm:t>
    </dgm:pt>
    <dgm:pt modelId="{319C9529-7FE9-41A3-A126-09887098D62F}" type="sibTrans" cxnId="{6A238188-2381-43ED-BA1C-A21B166E58EE}">
      <dgm:prSet/>
      <dgm:spPr/>
      <dgm:t>
        <a:bodyPr/>
        <a:lstStyle/>
        <a:p>
          <a:endParaRPr lang="en-US"/>
        </a:p>
      </dgm:t>
    </dgm:pt>
    <dgm:pt modelId="{3416B088-BA07-5141-A969-C965372D8138}" type="pres">
      <dgm:prSet presAssocID="{2F96AEAC-5709-4FB2-9C21-63A040A6BC74}" presName="outerComposite" presStyleCnt="0">
        <dgm:presLayoutVars>
          <dgm:chMax val="5"/>
          <dgm:dir/>
          <dgm:resizeHandles val="exact"/>
        </dgm:presLayoutVars>
      </dgm:prSet>
      <dgm:spPr/>
      <dgm:t>
        <a:bodyPr/>
        <a:lstStyle/>
        <a:p>
          <a:endParaRPr lang="en-GB"/>
        </a:p>
      </dgm:t>
    </dgm:pt>
    <dgm:pt modelId="{F4513FDC-7655-3C4C-80A0-C6D44CCFB51B}" type="pres">
      <dgm:prSet presAssocID="{2F96AEAC-5709-4FB2-9C21-63A040A6BC74}" presName="dummyMaxCanvas" presStyleCnt="0">
        <dgm:presLayoutVars/>
      </dgm:prSet>
      <dgm:spPr/>
    </dgm:pt>
    <dgm:pt modelId="{E81A21F9-54E8-EF40-85DA-A15B6101A6A6}" type="pres">
      <dgm:prSet presAssocID="{2F96AEAC-5709-4FB2-9C21-63A040A6BC74}" presName="ThreeNodes_1" presStyleLbl="node1" presStyleIdx="0" presStyleCnt="3">
        <dgm:presLayoutVars>
          <dgm:bulletEnabled val="1"/>
        </dgm:presLayoutVars>
      </dgm:prSet>
      <dgm:spPr/>
      <dgm:t>
        <a:bodyPr/>
        <a:lstStyle/>
        <a:p>
          <a:endParaRPr lang="en-GB"/>
        </a:p>
      </dgm:t>
    </dgm:pt>
    <dgm:pt modelId="{43967942-F59A-1542-8395-8BC1079D01F9}" type="pres">
      <dgm:prSet presAssocID="{2F96AEAC-5709-4FB2-9C21-63A040A6BC74}" presName="ThreeNodes_2" presStyleLbl="node1" presStyleIdx="1" presStyleCnt="3">
        <dgm:presLayoutVars>
          <dgm:bulletEnabled val="1"/>
        </dgm:presLayoutVars>
      </dgm:prSet>
      <dgm:spPr/>
      <dgm:t>
        <a:bodyPr/>
        <a:lstStyle/>
        <a:p>
          <a:endParaRPr lang="en-GB"/>
        </a:p>
      </dgm:t>
    </dgm:pt>
    <dgm:pt modelId="{BD3BA98C-ADC9-8B45-842F-4131B7166D64}" type="pres">
      <dgm:prSet presAssocID="{2F96AEAC-5709-4FB2-9C21-63A040A6BC74}" presName="ThreeNodes_3" presStyleLbl="node1" presStyleIdx="2" presStyleCnt="3">
        <dgm:presLayoutVars>
          <dgm:bulletEnabled val="1"/>
        </dgm:presLayoutVars>
      </dgm:prSet>
      <dgm:spPr/>
      <dgm:t>
        <a:bodyPr/>
        <a:lstStyle/>
        <a:p>
          <a:endParaRPr lang="en-GB"/>
        </a:p>
      </dgm:t>
    </dgm:pt>
    <dgm:pt modelId="{5074BD2C-B559-004B-B902-732C9DE539F7}" type="pres">
      <dgm:prSet presAssocID="{2F96AEAC-5709-4FB2-9C21-63A040A6BC74}" presName="ThreeConn_1-2" presStyleLbl="fgAccFollowNode1" presStyleIdx="0" presStyleCnt="2">
        <dgm:presLayoutVars>
          <dgm:bulletEnabled val="1"/>
        </dgm:presLayoutVars>
      </dgm:prSet>
      <dgm:spPr/>
      <dgm:t>
        <a:bodyPr/>
        <a:lstStyle/>
        <a:p>
          <a:endParaRPr lang="en-GB"/>
        </a:p>
      </dgm:t>
    </dgm:pt>
    <dgm:pt modelId="{579E8A6E-9C13-BB4A-8886-7CBE175C01EC}" type="pres">
      <dgm:prSet presAssocID="{2F96AEAC-5709-4FB2-9C21-63A040A6BC74}" presName="ThreeConn_2-3" presStyleLbl="fgAccFollowNode1" presStyleIdx="1" presStyleCnt="2">
        <dgm:presLayoutVars>
          <dgm:bulletEnabled val="1"/>
        </dgm:presLayoutVars>
      </dgm:prSet>
      <dgm:spPr/>
      <dgm:t>
        <a:bodyPr/>
        <a:lstStyle/>
        <a:p>
          <a:endParaRPr lang="en-GB"/>
        </a:p>
      </dgm:t>
    </dgm:pt>
    <dgm:pt modelId="{0AF0F079-074C-0B45-A804-648DD931245C}" type="pres">
      <dgm:prSet presAssocID="{2F96AEAC-5709-4FB2-9C21-63A040A6BC74}" presName="ThreeNodes_1_text" presStyleLbl="node1" presStyleIdx="2" presStyleCnt="3">
        <dgm:presLayoutVars>
          <dgm:bulletEnabled val="1"/>
        </dgm:presLayoutVars>
      </dgm:prSet>
      <dgm:spPr/>
      <dgm:t>
        <a:bodyPr/>
        <a:lstStyle/>
        <a:p>
          <a:endParaRPr lang="en-GB"/>
        </a:p>
      </dgm:t>
    </dgm:pt>
    <dgm:pt modelId="{D2F33F3A-675D-0B46-B843-FF9D165CE0CB}" type="pres">
      <dgm:prSet presAssocID="{2F96AEAC-5709-4FB2-9C21-63A040A6BC74}" presName="ThreeNodes_2_text" presStyleLbl="node1" presStyleIdx="2" presStyleCnt="3">
        <dgm:presLayoutVars>
          <dgm:bulletEnabled val="1"/>
        </dgm:presLayoutVars>
      </dgm:prSet>
      <dgm:spPr/>
      <dgm:t>
        <a:bodyPr/>
        <a:lstStyle/>
        <a:p>
          <a:endParaRPr lang="en-GB"/>
        </a:p>
      </dgm:t>
    </dgm:pt>
    <dgm:pt modelId="{24D008CD-8C00-F649-AED4-C85E7E964D0E}" type="pres">
      <dgm:prSet presAssocID="{2F96AEAC-5709-4FB2-9C21-63A040A6BC74}" presName="ThreeNodes_3_text" presStyleLbl="node1" presStyleIdx="2" presStyleCnt="3">
        <dgm:presLayoutVars>
          <dgm:bulletEnabled val="1"/>
        </dgm:presLayoutVars>
      </dgm:prSet>
      <dgm:spPr/>
      <dgm:t>
        <a:bodyPr/>
        <a:lstStyle/>
        <a:p>
          <a:endParaRPr lang="en-GB"/>
        </a:p>
      </dgm:t>
    </dgm:pt>
  </dgm:ptLst>
  <dgm:cxnLst>
    <dgm:cxn modelId="{DAD6A28D-79C8-45D9-99E1-09299296D928}" srcId="{2F96AEAC-5709-4FB2-9C21-63A040A6BC74}" destId="{14AE3643-0161-49E7-A6A2-EBCE3721EDAD}" srcOrd="1" destOrd="0" parTransId="{66F5F7A8-656C-4135-86E7-4DF95C00B9BA}" sibTransId="{7BD18812-6518-4D0B-A96A-C3A8131F80D5}"/>
    <dgm:cxn modelId="{F4E92C7C-2955-D947-8558-AEE7232C941B}" type="presOf" srcId="{88AAF45D-D06B-4037-9F98-996F90A0BB42}" destId="{24D008CD-8C00-F649-AED4-C85E7E964D0E}" srcOrd="1" destOrd="0" presId="urn:microsoft.com/office/officeart/2005/8/layout/vProcess5"/>
    <dgm:cxn modelId="{F53DC5B6-CEBC-AB48-BEA5-E947B420E2CC}" type="presOf" srcId="{6076CC48-398B-4D80-8CB0-39F1FFAB2412}" destId="{0AF0F079-074C-0B45-A804-648DD931245C}" srcOrd="1" destOrd="0" presId="urn:microsoft.com/office/officeart/2005/8/layout/vProcess5"/>
    <dgm:cxn modelId="{CB649F60-47BC-47CF-AA83-7D9DD6F6939E}" srcId="{2F96AEAC-5709-4FB2-9C21-63A040A6BC74}" destId="{6076CC48-398B-4D80-8CB0-39F1FFAB2412}" srcOrd="0" destOrd="0" parTransId="{F9FC7886-3496-4554-A3AF-6F0EAB3F3EDC}" sibTransId="{159595B5-3762-460F-B60D-DD3C8D04902A}"/>
    <dgm:cxn modelId="{DB47F57E-3DCD-A540-A2AE-D9EB0DE9B013}" type="presOf" srcId="{14AE3643-0161-49E7-A6A2-EBCE3721EDAD}" destId="{D2F33F3A-675D-0B46-B843-FF9D165CE0CB}" srcOrd="1" destOrd="0" presId="urn:microsoft.com/office/officeart/2005/8/layout/vProcess5"/>
    <dgm:cxn modelId="{CFBC3503-AA18-B049-A720-32B3FFEC0865}" type="presOf" srcId="{88AAF45D-D06B-4037-9F98-996F90A0BB42}" destId="{BD3BA98C-ADC9-8B45-842F-4131B7166D64}" srcOrd="0" destOrd="0" presId="urn:microsoft.com/office/officeart/2005/8/layout/vProcess5"/>
    <dgm:cxn modelId="{75623B85-6F93-EE49-ACB5-72F79D66EC3C}" type="presOf" srcId="{159595B5-3762-460F-B60D-DD3C8D04902A}" destId="{5074BD2C-B559-004B-B902-732C9DE539F7}" srcOrd="0" destOrd="0" presId="urn:microsoft.com/office/officeart/2005/8/layout/vProcess5"/>
    <dgm:cxn modelId="{6A238188-2381-43ED-BA1C-A21B166E58EE}" srcId="{2F96AEAC-5709-4FB2-9C21-63A040A6BC74}" destId="{88AAF45D-D06B-4037-9F98-996F90A0BB42}" srcOrd="2" destOrd="0" parTransId="{7C98E60C-01A5-4E3D-B966-64037C3369C3}" sibTransId="{319C9529-7FE9-41A3-A126-09887098D62F}"/>
    <dgm:cxn modelId="{26118DCD-5C45-9C4E-BAE1-307095071330}" type="presOf" srcId="{6076CC48-398B-4D80-8CB0-39F1FFAB2412}" destId="{E81A21F9-54E8-EF40-85DA-A15B6101A6A6}" srcOrd="0" destOrd="0" presId="urn:microsoft.com/office/officeart/2005/8/layout/vProcess5"/>
    <dgm:cxn modelId="{8033465B-50DC-4140-A09A-A1E1289971BE}" type="presOf" srcId="{2F96AEAC-5709-4FB2-9C21-63A040A6BC74}" destId="{3416B088-BA07-5141-A969-C965372D8138}" srcOrd="0" destOrd="0" presId="urn:microsoft.com/office/officeart/2005/8/layout/vProcess5"/>
    <dgm:cxn modelId="{097C0736-1727-B647-B696-A9E42C69133F}" type="presOf" srcId="{7BD18812-6518-4D0B-A96A-C3A8131F80D5}" destId="{579E8A6E-9C13-BB4A-8886-7CBE175C01EC}" srcOrd="0" destOrd="0" presId="urn:microsoft.com/office/officeart/2005/8/layout/vProcess5"/>
    <dgm:cxn modelId="{ECCA9CE2-9337-9740-ACC2-E461D879EE7C}" type="presOf" srcId="{14AE3643-0161-49E7-A6A2-EBCE3721EDAD}" destId="{43967942-F59A-1542-8395-8BC1079D01F9}" srcOrd="0" destOrd="0" presId="urn:microsoft.com/office/officeart/2005/8/layout/vProcess5"/>
    <dgm:cxn modelId="{0FAEA68A-DC44-404A-9110-45492B7032F7}" type="presParOf" srcId="{3416B088-BA07-5141-A969-C965372D8138}" destId="{F4513FDC-7655-3C4C-80A0-C6D44CCFB51B}" srcOrd="0" destOrd="0" presId="urn:microsoft.com/office/officeart/2005/8/layout/vProcess5"/>
    <dgm:cxn modelId="{171B862D-FB09-1E45-9663-BCF4C4F35065}" type="presParOf" srcId="{3416B088-BA07-5141-A969-C965372D8138}" destId="{E81A21F9-54E8-EF40-85DA-A15B6101A6A6}" srcOrd="1" destOrd="0" presId="urn:microsoft.com/office/officeart/2005/8/layout/vProcess5"/>
    <dgm:cxn modelId="{D95B9DCC-D6E1-1145-BB59-2B454CB63C89}" type="presParOf" srcId="{3416B088-BA07-5141-A969-C965372D8138}" destId="{43967942-F59A-1542-8395-8BC1079D01F9}" srcOrd="2" destOrd="0" presId="urn:microsoft.com/office/officeart/2005/8/layout/vProcess5"/>
    <dgm:cxn modelId="{8D27EF4F-B06E-6443-980E-835A58BDCD73}" type="presParOf" srcId="{3416B088-BA07-5141-A969-C965372D8138}" destId="{BD3BA98C-ADC9-8B45-842F-4131B7166D64}" srcOrd="3" destOrd="0" presId="urn:microsoft.com/office/officeart/2005/8/layout/vProcess5"/>
    <dgm:cxn modelId="{503CF0D5-33F7-C749-9912-FAEA66F69713}" type="presParOf" srcId="{3416B088-BA07-5141-A969-C965372D8138}" destId="{5074BD2C-B559-004B-B902-732C9DE539F7}" srcOrd="4" destOrd="0" presId="urn:microsoft.com/office/officeart/2005/8/layout/vProcess5"/>
    <dgm:cxn modelId="{609D2187-E258-C242-946C-688138ABA675}" type="presParOf" srcId="{3416B088-BA07-5141-A969-C965372D8138}" destId="{579E8A6E-9C13-BB4A-8886-7CBE175C01EC}" srcOrd="5" destOrd="0" presId="urn:microsoft.com/office/officeart/2005/8/layout/vProcess5"/>
    <dgm:cxn modelId="{102C9D78-CB2A-7E44-98E1-6282713F71D2}" type="presParOf" srcId="{3416B088-BA07-5141-A969-C965372D8138}" destId="{0AF0F079-074C-0B45-A804-648DD931245C}" srcOrd="6" destOrd="0" presId="urn:microsoft.com/office/officeart/2005/8/layout/vProcess5"/>
    <dgm:cxn modelId="{38D851E4-C4F3-B74C-8EB5-FD895F59A54D}" type="presParOf" srcId="{3416B088-BA07-5141-A969-C965372D8138}" destId="{D2F33F3A-675D-0B46-B843-FF9D165CE0CB}" srcOrd="7" destOrd="0" presId="urn:microsoft.com/office/officeart/2005/8/layout/vProcess5"/>
    <dgm:cxn modelId="{6FF57B96-C7D5-414C-BE44-05C934E821E5}" type="presParOf" srcId="{3416B088-BA07-5141-A969-C965372D8138}" destId="{24D008CD-8C00-F649-AED4-C85E7E964D0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F6746-B8CC-1C46-A55F-839E12B6C72F}">
      <dsp:nvSpPr>
        <dsp:cNvPr id="0" name=""/>
        <dsp:cNvSpPr/>
      </dsp:nvSpPr>
      <dsp:spPr>
        <a:xfrm>
          <a:off x="0" y="667740"/>
          <a:ext cx="5889686" cy="514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Genito – pelvic pain/penetration disorder</a:t>
          </a:r>
        </a:p>
      </dsp:txBody>
      <dsp:txXfrm>
        <a:off x="25130" y="692870"/>
        <a:ext cx="5839426" cy="464540"/>
      </dsp:txXfrm>
    </dsp:sp>
    <dsp:sp modelId="{816403AD-9109-5847-840B-7B493495B7BE}">
      <dsp:nvSpPr>
        <dsp:cNvPr id="0" name=""/>
        <dsp:cNvSpPr/>
      </dsp:nvSpPr>
      <dsp:spPr>
        <a:xfrm>
          <a:off x="0" y="1245900"/>
          <a:ext cx="5889686" cy="514800"/>
        </a:xfrm>
        <a:prstGeom prst="roundRect">
          <a:avLst/>
        </a:prstGeom>
        <a:solidFill>
          <a:schemeClr val="accent2">
            <a:hueOff val="442631"/>
            <a:satOff val="1522"/>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Anxiety and depression</a:t>
          </a:r>
        </a:p>
      </dsp:txBody>
      <dsp:txXfrm>
        <a:off x="25130" y="1271030"/>
        <a:ext cx="5839426" cy="464540"/>
      </dsp:txXfrm>
    </dsp:sp>
    <dsp:sp modelId="{F0944CA7-8227-EC44-B4CE-8F1EB64E8131}">
      <dsp:nvSpPr>
        <dsp:cNvPr id="0" name=""/>
        <dsp:cNvSpPr/>
      </dsp:nvSpPr>
      <dsp:spPr>
        <a:xfrm>
          <a:off x="0" y="1824060"/>
          <a:ext cx="5889686" cy="514800"/>
        </a:xfrm>
        <a:prstGeom prst="roundRect">
          <a:avLst/>
        </a:prstGeom>
        <a:solidFill>
          <a:schemeClr val="accent2">
            <a:hueOff val="885262"/>
            <a:satOff val="3045"/>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OCD (obsessive cleaning and checking if AI)</a:t>
          </a:r>
        </a:p>
      </dsp:txBody>
      <dsp:txXfrm>
        <a:off x="25130" y="1849190"/>
        <a:ext cx="5839426" cy="464540"/>
      </dsp:txXfrm>
    </dsp:sp>
    <dsp:sp modelId="{F4B54835-A443-6443-95D2-E5BA0D512430}">
      <dsp:nvSpPr>
        <dsp:cNvPr id="0" name=""/>
        <dsp:cNvSpPr/>
      </dsp:nvSpPr>
      <dsp:spPr>
        <a:xfrm>
          <a:off x="0" y="2402220"/>
          <a:ext cx="5889686" cy="514800"/>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PTSD</a:t>
          </a:r>
        </a:p>
      </dsp:txBody>
      <dsp:txXfrm>
        <a:off x="25130" y="2427350"/>
        <a:ext cx="5839426" cy="464540"/>
      </dsp:txXfrm>
    </dsp:sp>
    <dsp:sp modelId="{38B5A91A-EDC6-504F-82A5-84B605DF112A}">
      <dsp:nvSpPr>
        <dsp:cNvPr id="0" name=""/>
        <dsp:cNvSpPr/>
      </dsp:nvSpPr>
      <dsp:spPr>
        <a:xfrm>
          <a:off x="0" y="2980380"/>
          <a:ext cx="5889686" cy="514800"/>
        </a:xfrm>
        <a:prstGeom prst="roundRect">
          <a:avLst/>
        </a:prstGeom>
        <a:solidFill>
          <a:schemeClr val="accent2">
            <a:hueOff val="1770523"/>
            <a:satOff val="609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Relationship problems </a:t>
          </a:r>
        </a:p>
      </dsp:txBody>
      <dsp:txXfrm>
        <a:off x="25130" y="3005510"/>
        <a:ext cx="5839426" cy="464540"/>
      </dsp:txXfrm>
    </dsp:sp>
    <dsp:sp modelId="{7B6496A8-4516-4448-8C74-046C5087F4C3}">
      <dsp:nvSpPr>
        <dsp:cNvPr id="0" name=""/>
        <dsp:cNvSpPr/>
      </dsp:nvSpPr>
      <dsp:spPr>
        <a:xfrm>
          <a:off x="0" y="3558540"/>
          <a:ext cx="5889686" cy="514800"/>
        </a:xfrm>
        <a:prstGeom prst="roundRect">
          <a:avLst/>
        </a:prstGeom>
        <a:solidFill>
          <a:schemeClr val="accent2">
            <a:hueOff val="2213154"/>
            <a:satOff val="7612"/>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Social isolation</a:t>
          </a:r>
        </a:p>
      </dsp:txBody>
      <dsp:txXfrm>
        <a:off x="25130" y="3583670"/>
        <a:ext cx="5839426" cy="464540"/>
      </dsp:txXfrm>
    </dsp:sp>
    <dsp:sp modelId="{D2E030AF-66D0-584F-974B-D01C6D4F6C97}">
      <dsp:nvSpPr>
        <dsp:cNvPr id="0" name=""/>
        <dsp:cNvSpPr/>
      </dsp:nvSpPr>
      <dsp:spPr>
        <a:xfrm>
          <a:off x="0" y="4136700"/>
          <a:ext cx="5889686" cy="51480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Body image issues</a:t>
          </a:r>
        </a:p>
      </dsp:txBody>
      <dsp:txXfrm>
        <a:off x="25130" y="4161830"/>
        <a:ext cx="5839426"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BAEFA-6EA7-4627-981E-5FA28CD2448E}">
      <dsp:nvSpPr>
        <dsp:cNvPr id="0" name=""/>
        <dsp:cNvSpPr/>
      </dsp:nvSpPr>
      <dsp:spPr>
        <a:xfrm>
          <a:off x="0" y="64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62293-F92C-46F7-ABA2-6F4114B34D0D}">
      <dsp:nvSpPr>
        <dsp:cNvPr id="0" name=""/>
        <dsp:cNvSpPr/>
      </dsp:nvSpPr>
      <dsp:spPr>
        <a:xfrm>
          <a:off x="459622" y="342517"/>
          <a:ext cx="835676" cy="835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6FBC22-416A-4F66-8880-4706DD29A034}">
      <dsp:nvSpPr>
        <dsp:cNvPr id="0" name=""/>
        <dsp:cNvSpPr/>
      </dsp:nvSpPr>
      <dsp:spPr>
        <a:xfrm>
          <a:off x="1754920" y="64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111250">
            <a:lnSpc>
              <a:spcPct val="90000"/>
            </a:lnSpc>
            <a:spcBef>
              <a:spcPct val="0"/>
            </a:spcBef>
            <a:spcAft>
              <a:spcPct val="35000"/>
            </a:spcAft>
          </a:pPr>
          <a:r>
            <a:rPr lang="en-US" sz="2500" kern="1200"/>
            <a:t>Cognitive restructuring</a:t>
          </a:r>
        </a:p>
      </dsp:txBody>
      <dsp:txXfrm>
        <a:off x="1754920" y="649"/>
        <a:ext cx="4134765" cy="1519412"/>
      </dsp:txXfrm>
    </dsp:sp>
    <dsp:sp modelId="{6084EBED-B4F1-4BE1-9A1E-9D7F924F7957}">
      <dsp:nvSpPr>
        <dsp:cNvPr id="0" name=""/>
        <dsp:cNvSpPr/>
      </dsp:nvSpPr>
      <dsp:spPr>
        <a:xfrm>
          <a:off x="0" y="1899914"/>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7A0DF-ABEF-4266-A3A8-291E97B7972D}">
      <dsp:nvSpPr>
        <dsp:cNvPr id="0" name=""/>
        <dsp:cNvSpPr/>
      </dsp:nvSpPr>
      <dsp:spPr>
        <a:xfrm>
          <a:off x="459622" y="2241782"/>
          <a:ext cx="835676" cy="835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F4C620-8F77-462F-8544-B33AD43A479C}">
      <dsp:nvSpPr>
        <dsp:cNvPr id="0" name=""/>
        <dsp:cNvSpPr/>
      </dsp:nvSpPr>
      <dsp:spPr>
        <a:xfrm>
          <a:off x="1754920" y="1899914"/>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111250">
            <a:lnSpc>
              <a:spcPct val="90000"/>
            </a:lnSpc>
            <a:spcBef>
              <a:spcPct val="0"/>
            </a:spcBef>
            <a:spcAft>
              <a:spcPct val="35000"/>
            </a:spcAft>
          </a:pPr>
          <a:r>
            <a:rPr lang="en-US" sz="2500" kern="1200"/>
            <a:t>Compassion focused therapy</a:t>
          </a:r>
        </a:p>
      </dsp:txBody>
      <dsp:txXfrm>
        <a:off x="1754920" y="1899914"/>
        <a:ext cx="4134765" cy="1519412"/>
      </dsp:txXfrm>
    </dsp:sp>
    <dsp:sp modelId="{D7FCF374-CC2E-4C16-8353-9EE99D294881}">
      <dsp:nvSpPr>
        <dsp:cNvPr id="0" name=""/>
        <dsp:cNvSpPr/>
      </dsp:nvSpPr>
      <dsp:spPr>
        <a:xfrm>
          <a:off x="0" y="379917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32808-2561-43C1-8F8F-33D879C00119}">
      <dsp:nvSpPr>
        <dsp:cNvPr id="0" name=""/>
        <dsp:cNvSpPr/>
      </dsp:nvSpPr>
      <dsp:spPr>
        <a:xfrm>
          <a:off x="459622" y="4141047"/>
          <a:ext cx="835676" cy="835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BF0906-6000-414F-90DF-BD253F03AED7}">
      <dsp:nvSpPr>
        <dsp:cNvPr id="0" name=""/>
        <dsp:cNvSpPr/>
      </dsp:nvSpPr>
      <dsp:spPr>
        <a:xfrm>
          <a:off x="1754920" y="379917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111250">
            <a:lnSpc>
              <a:spcPct val="90000"/>
            </a:lnSpc>
            <a:spcBef>
              <a:spcPct val="0"/>
            </a:spcBef>
            <a:spcAft>
              <a:spcPct val="35000"/>
            </a:spcAft>
          </a:pPr>
          <a:r>
            <a:rPr lang="en-US" sz="2500" kern="1200"/>
            <a:t>Trauma focused therapy  - TFCBT, EMDR</a:t>
          </a:r>
        </a:p>
      </dsp:txBody>
      <dsp:txXfrm>
        <a:off x="1754920" y="3799179"/>
        <a:ext cx="4134765" cy="1519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0DA4C-DE04-4F30-86BF-CC3CDFD21625}">
      <dsp:nvSpPr>
        <dsp:cNvPr id="0" name=""/>
        <dsp:cNvSpPr/>
      </dsp:nvSpPr>
      <dsp:spPr>
        <a:xfrm>
          <a:off x="0" y="4474"/>
          <a:ext cx="5295778" cy="9531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ACEF9-5B44-4D19-AA64-EA422E98B7EF}">
      <dsp:nvSpPr>
        <dsp:cNvPr id="0" name=""/>
        <dsp:cNvSpPr/>
      </dsp:nvSpPr>
      <dsp:spPr>
        <a:xfrm>
          <a:off x="288313" y="218922"/>
          <a:ext cx="524206" cy="524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967B93-6864-4673-9C90-C7604EF288C4}">
      <dsp:nvSpPr>
        <dsp:cNvPr id="0" name=""/>
        <dsp:cNvSpPr/>
      </dsp:nvSpPr>
      <dsp:spPr>
        <a:xfrm>
          <a:off x="1100834" y="4474"/>
          <a:ext cx="4194943" cy="95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0" tIns="100870" rIns="100870" bIns="100870" numCol="1" spcCol="1270" anchor="ctr" anchorCtr="0">
          <a:noAutofit/>
        </a:bodyPr>
        <a:lstStyle/>
        <a:p>
          <a:pPr lvl="0" algn="l" defTabSz="844550">
            <a:lnSpc>
              <a:spcPct val="90000"/>
            </a:lnSpc>
            <a:spcBef>
              <a:spcPct val="0"/>
            </a:spcBef>
            <a:spcAft>
              <a:spcPct val="35000"/>
            </a:spcAft>
          </a:pPr>
          <a:r>
            <a:rPr lang="en-GB" sz="1900" kern="1200"/>
            <a:t>PHYSICAL</a:t>
          </a:r>
          <a:endParaRPr lang="en-US" sz="1900" kern="1200"/>
        </a:p>
      </dsp:txBody>
      <dsp:txXfrm>
        <a:off x="1100834" y="4474"/>
        <a:ext cx="4194943" cy="953103"/>
      </dsp:txXfrm>
    </dsp:sp>
    <dsp:sp modelId="{D96F0F23-1DB6-4EE1-96EF-866DCF9C58AD}">
      <dsp:nvSpPr>
        <dsp:cNvPr id="0" name=""/>
        <dsp:cNvSpPr/>
      </dsp:nvSpPr>
      <dsp:spPr>
        <a:xfrm>
          <a:off x="0" y="1195853"/>
          <a:ext cx="5295778" cy="9531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15FC2-DA50-4914-AD73-53BA33C3B35D}">
      <dsp:nvSpPr>
        <dsp:cNvPr id="0" name=""/>
        <dsp:cNvSpPr/>
      </dsp:nvSpPr>
      <dsp:spPr>
        <a:xfrm>
          <a:off x="288313" y="1410301"/>
          <a:ext cx="524206" cy="524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944159-608E-40F0-97AE-9943E50DE22B}">
      <dsp:nvSpPr>
        <dsp:cNvPr id="0" name=""/>
        <dsp:cNvSpPr/>
      </dsp:nvSpPr>
      <dsp:spPr>
        <a:xfrm>
          <a:off x="1100834" y="1195853"/>
          <a:ext cx="4194943" cy="95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0" tIns="100870" rIns="100870" bIns="100870" numCol="1" spcCol="1270" anchor="ctr" anchorCtr="0">
          <a:noAutofit/>
        </a:bodyPr>
        <a:lstStyle/>
        <a:p>
          <a:pPr lvl="0" algn="l" defTabSz="844550">
            <a:lnSpc>
              <a:spcPct val="90000"/>
            </a:lnSpc>
            <a:spcBef>
              <a:spcPct val="0"/>
            </a:spcBef>
            <a:spcAft>
              <a:spcPct val="35000"/>
            </a:spcAft>
          </a:pPr>
          <a:r>
            <a:rPr lang="en-GB" sz="1900" kern="1200"/>
            <a:t>PSYCHOLOGICAL</a:t>
          </a:r>
          <a:endParaRPr lang="en-US" sz="1900" kern="1200"/>
        </a:p>
      </dsp:txBody>
      <dsp:txXfrm>
        <a:off x="1100834" y="1195853"/>
        <a:ext cx="4194943" cy="953103"/>
      </dsp:txXfrm>
    </dsp:sp>
    <dsp:sp modelId="{4E082586-7376-4C44-A8A7-EF3C3C707709}">
      <dsp:nvSpPr>
        <dsp:cNvPr id="0" name=""/>
        <dsp:cNvSpPr/>
      </dsp:nvSpPr>
      <dsp:spPr>
        <a:xfrm>
          <a:off x="0" y="2387232"/>
          <a:ext cx="5295778" cy="9531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6C6E5-4694-4024-9051-139AC7EA4AB5}">
      <dsp:nvSpPr>
        <dsp:cNvPr id="0" name=""/>
        <dsp:cNvSpPr/>
      </dsp:nvSpPr>
      <dsp:spPr>
        <a:xfrm>
          <a:off x="288313" y="2601680"/>
          <a:ext cx="524206" cy="524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861A4B-0218-4C62-AF40-0820CC343D52}">
      <dsp:nvSpPr>
        <dsp:cNvPr id="0" name=""/>
        <dsp:cNvSpPr/>
      </dsp:nvSpPr>
      <dsp:spPr>
        <a:xfrm>
          <a:off x="1100834" y="2387232"/>
          <a:ext cx="4194943" cy="95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0" tIns="100870" rIns="100870" bIns="100870" numCol="1" spcCol="1270" anchor="ctr" anchorCtr="0">
          <a:noAutofit/>
        </a:bodyPr>
        <a:lstStyle/>
        <a:p>
          <a:pPr lvl="0" algn="l" defTabSz="844550">
            <a:lnSpc>
              <a:spcPct val="90000"/>
            </a:lnSpc>
            <a:spcBef>
              <a:spcPct val="0"/>
            </a:spcBef>
            <a:spcAft>
              <a:spcPct val="35000"/>
            </a:spcAft>
          </a:pPr>
          <a:r>
            <a:rPr lang="en-GB" sz="1900" kern="1200"/>
            <a:t>DEEP – within the pelvis</a:t>
          </a:r>
          <a:endParaRPr lang="en-US" sz="1900" kern="1200"/>
        </a:p>
      </dsp:txBody>
      <dsp:txXfrm>
        <a:off x="1100834" y="2387232"/>
        <a:ext cx="4194943" cy="953103"/>
      </dsp:txXfrm>
    </dsp:sp>
    <dsp:sp modelId="{486ACED5-89E8-4C56-9B3C-445D8A230412}">
      <dsp:nvSpPr>
        <dsp:cNvPr id="0" name=""/>
        <dsp:cNvSpPr/>
      </dsp:nvSpPr>
      <dsp:spPr>
        <a:xfrm>
          <a:off x="0" y="3578611"/>
          <a:ext cx="5295778" cy="9531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5317-FE9D-43BF-AA38-E1BCC4AEA65D}">
      <dsp:nvSpPr>
        <dsp:cNvPr id="0" name=""/>
        <dsp:cNvSpPr/>
      </dsp:nvSpPr>
      <dsp:spPr>
        <a:xfrm>
          <a:off x="288313" y="3793059"/>
          <a:ext cx="524206" cy="5242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79EFE3-7EC7-4FEA-BE6F-863D6B1E900B}">
      <dsp:nvSpPr>
        <dsp:cNvPr id="0" name=""/>
        <dsp:cNvSpPr/>
      </dsp:nvSpPr>
      <dsp:spPr>
        <a:xfrm>
          <a:off x="1100834" y="3578611"/>
          <a:ext cx="4194943" cy="95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0" tIns="100870" rIns="100870" bIns="100870" numCol="1" spcCol="1270" anchor="ctr" anchorCtr="0">
          <a:noAutofit/>
        </a:bodyPr>
        <a:lstStyle/>
        <a:p>
          <a:pPr lvl="0" algn="l" defTabSz="844550">
            <a:lnSpc>
              <a:spcPct val="90000"/>
            </a:lnSpc>
            <a:spcBef>
              <a:spcPct val="0"/>
            </a:spcBef>
            <a:spcAft>
              <a:spcPct val="35000"/>
            </a:spcAft>
          </a:pPr>
          <a:r>
            <a:rPr lang="en-GB" sz="1900" kern="1200"/>
            <a:t>SUPERFICIAL – vulval pain</a:t>
          </a:r>
          <a:endParaRPr lang="en-US" sz="1900" kern="1200"/>
        </a:p>
      </dsp:txBody>
      <dsp:txXfrm>
        <a:off x="1100834" y="3578611"/>
        <a:ext cx="4194943" cy="953103"/>
      </dsp:txXfrm>
    </dsp:sp>
    <dsp:sp modelId="{329307B3-6BEE-40C0-B619-9B62C763426F}">
      <dsp:nvSpPr>
        <dsp:cNvPr id="0" name=""/>
        <dsp:cNvSpPr/>
      </dsp:nvSpPr>
      <dsp:spPr>
        <a:xfrm>
          <a:off x="0" y="4769990"/>
          <a:ext cx="5295778" cy="9531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88EA4-55E4-457D-824F-C95DBFE144F3}">
      <dsp:nvSpPr>
        <dsp:cNvPr id="0" name=""/>
        <dsp:cNvSpPr/>
      </dsp:nvSpPr>
      <dsp:spPr>
        <a:xfrm>
          <a:off x="288313" y="4984438"/>
          <a:ext cx="524206" cy="5242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8177AF-D0D4-47C2-BF1C-395A653C01C2}">
      <dsp:nvSpPr>
        <dsp:cNvPr id="0" name=""/>
        <dsp:cNvSpPr/>
      </dsp:nvSpPr>
      <dsp:spPr>
        <a:xfrm>
          <a:off x="1100834" y="4769990"/>
          <a:ext cx="4194943" cy="95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0" tIns="100870" rIns="100870" bIns="100870" numCol="1" spcCol="1270" anchor="ctr" anchorCtr="0">
          <a:noAutofit/>
        </a:bodyPr>
        <a:lstStyle/>
        <a:p>
          <a:pPr lvl="0" algn="l" defTabSz="844550">
            <a:lnSpc>
              <a:spcPct val="90000"/>
            </a:lnSpc>
            <a:spcBef>
              <a:spcPct val="0"/>
            </a:spcBef>
            <a:spcAft>
              <a:spcPct val="35000"/>
            </a:spcAft>
          </a:pPr>
          <a:r>
            <a:rPr lang="en-GB" sz="1900" kern="1200"/>
            <a:t>ONSET –sudden/gradual</a:t>
          </a:r>
          <a:endParaRPr lang="en-US" sz="1900" kern="1200"/>
        </a:p>
      </dsp:txBody>
      <dsp:txXfrm>
        <a:off x="1100834" y="4769990"/>
        <a:ext cx="4194943" cy="953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F696-1697-5745-9F27-3D431E73E3F8}">
      <dsp:nvSpPr>
        <dsp:cNvPr id="0" name=""/>
        <dsp:cNvSpPr/>
      </dsp:nvSpPr>
      <dsp:spPr>
        <a:xfrm>
          <a:off x="966" y="427582"/>
          <a:ext cx="3391600" cy="21536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B3BCE-8839-9C40-8133-F7687F3DC03F}">
      <dsp:nvSpPr>
        <dsp:cNvPr id="0" name=""/>
        <dsp:cNvSpPr/>
      </dsp:nvSpPr>
      <dsp:spPr>
        <a:xfrm>
          <a:off x="377810" y="785584"/>
          <a:ext cx="3391600" cy="2153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Convergence of neural info hinders precise localisation and discrimination of sensory info</a:t>
          </a:r>
          <a:endParaRPr lang="en-US" sz="2700" kern="1200"/>
        </a:p>
      </dsp:txBody>
      <dsp:txXfrm>
        <a:off x="440889" y="848663"/>
        <a:ext cx="3265442" cy="2027508"/>
      </dsp:txXfrm>
    </dsp:sp>
    <dsp:sp modelId="{EA82DD91-24EF-D24B-AD89-04B1E5BDA116}">
      <dsp:nvSpPr>
        <dsp:cNvPr id="0" name=""/>
        <dsp:cNvSpPr/>
      </dsp:nvSpPr>
      <dsp:spPr>
        <a:xfrm>
          <a:off x="4146255" y="427582"/>
          <a:ext cx="3391600" cy="21536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50939-5875-8E49-950D-C66E612A6D6E}">
      <dsp:nvSpPr>
        <dsp:cNvPr id="0" name=""/>
        <dsp:cNvSpPr/>
      </dsp:nvSpPr>
      <dsp:spPr>
        <a:xfrm>
          <a:off x="4523100" y="785584"/>
          <a:ext cx="3391600" cy="2153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Upregulation of sensory system -&gt; segmental overactivity-&gt; PF spasm/shortening</a:t>
          </a:r>
          <a:endParaRPr lang="en-US" sz="2700" kern="1200"/>
        </a:p>
      </dsp:txBody>
      <dsp:txXfrm>
        <a:off x="4586179" y="848663"/>
        <a:ext cx="3265442" cy="2027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21F9-54E8-EF40-85DA-A15B6101A6A6}">
      <dsp:nvSpPr>
        <dsp:cNvPr id="0" name=""/>
        <dsp:cNvSpPr/>
      </dsp:nvSpPr>
      <dsp:spPr>
        <a:xfrm>
          <a:off x="0" y="0"/>
          <a:ext cx="6728316" cy="101005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ct val="35000"/>
            </a:spcAft>
          </a:pPr>
          <a:r>
            <a:rPr lang="en-GB" sz="2300" kern="1200"/>
            <a:t>Multidisciplinary approach</a:t>
          </a:r>
          <a:endParaRPr lang="en-US" sz="2300" kern="1200"/>
        </a:p>
      </dsp:txBody>
      <dsp:txXfrm>
        <a:off x="29583" y="29583"/>
        <a:ext cx="5638394" cy="950884"/>
      </dsp:txXfrm>
    </dsp:sp>
    <dsp:sp modelId="{43967942-F59A-1542-8395-8BC1079D01F9}">
      <dsp:nvSpPr>
        <dsp:cNvPr id="0" name=""/>
        <dsp:cNvSpPr/>
      </dsp:nvSpPr>
      <dsp:spPr>
        <a:xfrm>
          <a:off x="593675" y="1178391"/>
          <a:ext cx="6728316" cy="1010050"/>
        </a:xfrm>
        <a:prstGeom prst="roundRect">
          <a:avLst>
            <a:gd name="adj" fmla="val 10000"/>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ct val="35000"/>
            </a:spcAft>
          </a:pPr>
          <a:r>
            <a:rPr lang="en-GB" sz="2300" kern="1200"/>
            <a:t>Biopsychosocial model vs Biomedical model</a:t>
          </a:r>
          <a:endParaRPr lang="en-US" sz="2300" kern="1200"/>
        </a:p>
      </dsp:txBody>
      <dsp:txXfrm>
        <a:off x="623258" y="1207974"/>
        <a:ext cx="5418943" cy="950884"/>
      </dsp:txXfrm>
    </dsp:sp>
    <dsp:sp modelId="{BD3BA98C-ADC9-8B45-842F-4131B7166D64}">
      <dsp:nvSpPr>
        <dsp:cNvPr id="0" name=""/>
        <dsp:cNvSpPr/>
      </dsp:nvSpPr>
      <dsp:spPr>
        <a:xfrm>
          <a:off x="1187350" y="2356783"/>
          <a:ext cx="6728316" cy="1010050"/>
        </a:xfrm>
        <a:prstGeom prst="roundRect">
          <a:avLst>
            <a:gd name="adj" fmla="val 10000"/>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ct val="35000"/>
            </a:spcAft>
          </a:pPr>
          <a:r>
            <a:rPr lang="en-GB" sz="2300" kern="1200"/>
            <a:t>Psychosexual counselling + pelvic floor rehab in addition to usual medical care</a:t>
          </a:r>
          <a:endParaRPr lang="en-US" sz="2300" kern="1200"/>
        </a:p>
      </dsp:txBody>
      <dsp:txXfrm>
        <a:off x="1216933" y="2386366"/>
        <a:ext cx="5418943" cy="950884"/>
      </dsp:txXfrm>
    </dsp:sp>
    <dsp:sp modelId="{5074BD2C-B559-004B-B902-732C9DE539F7}">
      <dsp:nvSpPr>
        <dsp:cNvPr id="0" name=""/>
        <dsp:cNvSpPr/>
      </dsp:nvSpPr>
      <dsp:spPr>
        <a:xfrm>
          <a:off x="6071784" y="765954"/>
          <a:ext cx="656532" cy="65653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219504" y="765954"/>
        <a:ext cx="361092" cy="494040"/>
      </dsp:txXfrm>
    </dsp:sp>
    <dsp:sp modelId="{579E8A6E-9C13-BB4A-8886-7CBE175C01EC}">
      <dsp:nvSpPr>
        <dsp:cNvPr id="0" name=""/>
        <dsp:cNvSpPr/>
      </dsp:nvSpPr>
      <dsp:spPr>
        <a:xfrm>
          <a:off x="6665459" y="1937612"/>
          <a:ext cx="656532" cy="656532"/>
        </a:xfrm>
        <a:prstGeom prst="downArrow">
          <a:avLst>
            <a:gd name="adj1" fmla="val 55000"/>
            <a:gd name="adj2" fmla="val 45000"/>
          </a:avLst>
        </a:prstGeom>
        <a:solidFill>
          <a:schemeClr val="accent2">
            <a:tint val="40000"/>
            <a:alpha val="90000"/>
            <a:hueOff val="3334176"/>
            <a:satOff val="7689"/>
            <a:lumOff val="83"/>
            <a:alphaOff val="0"/>
          </a:schemeClr>
        </a:solidFill>
        <a:ln w="15875" cap="flat" cmpd="sng" algn="ctr">
          <a:solidFill>
            <a:schemeClr val="accent2">
              <a:tint val="40000"/>
              <a:alpha val="90000"/>
              <a:hueOff val="3334176"/>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813179" y="1937612"/>
        <a:ext cx="361092" cy="494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D4480-22AB-FF46-9193-7B792488C89F}"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54D3A-F238-7140-8174-BAEB7A3343F0}" type="slidenum">
              <a:rPr lang="en-US" smtClean="0"/>
              <a:t>‹#›</a:t>
            </a:fld>
            <a:endParaRPr lang="en-US"/>
          </a:p>
        </p:txBody>
      </p:sp>
    </p:spTree>
    <p:extLst>
      <p:ext uri="{BB962C8B-B14F-4D97-AF65-F5344CB8AC3E}">
        <p14:creationId xmlns:p14="http://schemas.microsoft.com/office/powerpoint/2010/main" val="42021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Deleted dyspareunia/</a:t>
            </a:r>
            <a:r>
              <a:rPr lang="en-GB" dirty="0" err="1"/>
              <a:t>vaginissimus</a:t>
            </a:r>
            <a:endParaRPr lang="en-GB" dirty="0"/>
          </a:p>
        </p:txBody>
      </p:sp>
      <p:sp>
        <p:nvSpPr>
          <p:cNvPr id="4" name="Slide Number Placeholder 3"/>
          <p:cNvSpPr>
            <a:spLocks noGrp="1"/>
          </p:cNvSpPr>
          <p:nvPr>
            <p:ph type="sldNum" sz="quarter" idx="10"/>
          </p:nvPr>
        </p:nvSpPr>
        <p:spPr/>
        <p:txBody>
          <a:bodyPr/>
          <a:lstStyle/>
          <a:p>
            <a:fld id="{42141DD4-4660-4F1F-920F-80061042F339}" type="slidenum">
              <a:rPr lang="en-GB" smtClean="0"/>
              <a:t>8</a:t>
            </a:fld>
            <a:endParaRPr lang="en-GB"/>
          </a:p>
        </p:txBody>
      </p:sp>
    </p:spTree>
    <p:extLst>
      <p:ext uri="{BB962C8B-B14F-4D97-AF65-F5344CB8AC3E}">
        <p14:creationId xmlns:p14="http://schemas.microsoft.com/office/powerpoint/2010/main" val="399339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exacerbate symptoms great personal cost to patient and financial cost to society</a:t>
            </a:r>
          </a:p>
        </p:txBody>
      </p:sp>
      <p:sp>
        <p:nvSpPr>
          <p:cNvPr id="4" name="Slide Number Placeholder 3"/>
          <p:cNvSpPr>
            <a:spLocks noGrp="1"/>
          </p:cNvSpPr>
          <p:nvPr>
            <p:ph type="sldNum" sz="quarter" idx="10"/>
          </p:nvPr>
        </p:nvSpPr>
        <p:spPr/>
        <p:txBody>
          <a:bodyPr/>
          <a:lstStyle/>
          <a:p>
            <a:fld id="{42141DD4-4660-4F1F-920F-80061042F339}" type="slidenum">
              <a:rPr lang="en-GB" smtClean="0"/>
              <a:t>10</a:t>
            </a:fld>
            <a:endParaRPr lang="en-GB"/>
          </a:p>
        </p:txBody>
      </p:sp>
    </p:spTree>
    <p:extLst>
      <p:ext uri="{BB962C8B-B14F-4D97-AF65-F5344CB8AC3E}">
        <p14:creationId xmlns:p14="http://schemas.microsoft.com/office/powerpoint/2010/main" val="114224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is created by the complex interplay</a:t>
            </a:r>
            <a:r>
              <a:rPr lang="en-GB" baseline="0" dirty="0"/>
              <a:t> between both -&gt; hard to identify the cause </a:t>
            </a:r>
          </a:p>
          <a:p>
            <a:r>
              <a:rPr lang="en-GB" baseline="0" dirty="0"/>
              <a:t>Deep/superficial can undermine attempts to treat pain experience holistically </a:t>
            </a:r>
            <a:r>
              <a:rPr lang="en-GB" baseline="0" dirty="0" err="1"/>
              <a:t>gynae</a:t>
            </a:r>
            <a:r>
              <a:rPr lang="en-GB" baseline="0" dirty="0"/>
              <a:t> </a:t>
            </a:r>
            <a:r>
              <a:rPr lang="en-GB" baseline="0" dirty="0" err="1"/>
              <a:t>subspecialities</a:t>
            </a:r>
            <a:r>
              <a:rPr lang="en-GB" baseline="0" dirty="0"/>
              <a:t> manage various causes -&gt; compartmentalisation with little cross over</a:t>
            </a:r>
            <a:endParaRPr lang="en-GB" dirty="0"/>
          </a:p>
        </p:txBody>
      </p:sp>
      <p:sp>
        <p:nvSpPr>
          <p:cNvPr id="4" name="Slide Number Placeholder 3"/>
          <p:cNvSpPr>
            <a:spLocks noGrp="1"/>
          </p:cNvSpPr>
          <p:nvPr>
            <p:ph type="sldNum" sz="quarter" idx="10"/>
          </p:nvPr>
        </p:nvSpPr>
        <p:spPr/>
        <p:txBody>
          <a:bodyPr/>
          <a:lstStyle/>
          <a:p>
            <a:fld id="{42141DD4-4660-4F1F-920F-80061042F339}" type="slidenum">
              <a:rPr lang="en-GB" smtClean="0"/>
              <a:t>11</a:t>
            </a:fld>
            <a:endParaRPr lang="en-GB"/>
          </a:p>
        </p:txBody>
      </p:sp>
    </p:spTree>
    <p:extLst>
      <p:ext uri="{BB962C8B-B14F-4D97-AF65-F5344CB8AC3E}">
        <p14:creationId xmlns:p14="http://schemas.microsoft.com/office/powerpoint/2010/main" val="278472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Vaginissimus</a:t>
            </a:r>
            <a:r>
              <a:rPr lang="en-GB" dirty="0"/>
              <a:t>/CPP/dyspareunia pain can last</a:t>
            </a:r>
            <a:r>
              <a:rPr lang="en-GB" baseline="0" dirty="0"/>
              <a:t> 3 days following sex.  Impact QOL/relationship</a:t>
            </a:r>
            <a:endParaRPr lang="en-GB" dirty="0"/>
          </a:p>
        </p:txBody>
      </p:sp>
      <p:sp>
        <p:nvSpPr>
          <p:cNvPr id="4" name="Slide Number Placeholder 3"/>
          <p:cNvSpPr>
            <a:spLocks noGrp="1"/>
          </p:cNvSpPr>
          <p:nvPr>
            <p:ph type="sldNum" sz="quarter" idx="10"/>
          </p:nvPr>
        </p:nvSpPr>
        <p:spPr/>
        <p:txBody>
          <a:bodyPr/>
          <a:lstStyle/>
          <a:p>
            <a:fld id="{42141DD4-4660-4F1F-920F-80061042F339}" type="slidenum">
              <a:rPr lang="en-GB" smtClean="0"/>
              <a:t>12</a:t>
            </a:fld>
            <a:endParaRPr lang="en-GB"/>
          </a:p>
        </p:txBody>
      </p:sp>
    </p:spTree>
    <p:extLst>
      <p:ext uri="{BB962C8B-B14F-4D97-AF65-F5344CB8AC3E}">
        <p14:creationId xmlns:p14="http://schemas.microsoft.com/office/powerpoint/2010/main" val="386731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Pain perception. Initially functionally “silent” fibres activated after being sensitised by excitatory stim.</a:t>
            </a:r>
          </a:p>
        </p:txBody>
      </p:sp>
      <p:sp>
        <p:nvSpPr>
          <p:cNvPr id="4" name="Slide Number Placeholder 3"/>
          <p:cNvSpPr>
            <a:spLocks noGrp="1"/>
          </p:cNvSpPr>
          <p:nvPr>
            <p:ph type="sldNum" sz="quarter" idx="10"/>
          </p:nvPr>
        </p:nvSpPr>
        <p:spPr/>
        <p:txBody>
          <a:bodyPr/>
          <a:lstStyle/>
          <a:p>
            <a:fld id="{42141DD4-4660-4F1F-920F-80061042F339}" type="slidenum">
              <a:rPr lang="en-GB" smtClean="0"/>
              <a:t>13</a:t>
            </a:fld>
            <a:endParaRPr lang="en-GB"/>
          </a:p>
        </p:txBody>
      </p:sp>
    </p:spTree>
    <p:extLst>
      <p:ext uri="{BB962C8B-B14F-4D97-AF65-F5344CB8AC3E}">
        <p14:creationId xmlns:p14="http://schemas.microsoft.com/office/powerpoint/2010/main" val="146526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ongoing </a:t>
            </a:r>
            <a:r>
              <a:rPr lang="en-GB" dirty="0" err="1"/>
              <a:t>somatosensorial</a:t>
            </a:r>
            <a:r>
              <a:rPr lang="en-GB" dirty="0"/>
              <a:t> input from muscle and skin. Amplification and perpetuation of pain perception.</a:t>
            </a:r>
          </a:p>
        </p:txBody>
      </p:sp>
      <p:sp>
        <p:nvSpPr>
          <p:cNvPr id="4" name="Slide Number Placeholder 3"/>
          <p:cNvSpPr>
            <a:spLocks noGrp="1"/>
          </p:cNvSpPr>
          <p:nvPr>
            <p:ph type="sldNum" sz="quarter" idx="10"/>
          </p:nvPr>
        </p:nvSpPr>
        <p:spPr/>
        <p:txBody>
          <a:bodyPr/>
          <a:lstStyle/>
          <a:p>
            <a:fld id="{42141DD4-4660-4F1F-920F-80061042F339}" type="slidenum">
              <a:rPr lang="en-GB" smtClean="0"/>
              <a:t>14</a:t>
            </a:fld>
            <a:endParaRPr lang="en-GB"/>
          </a:p>
        </p:txBody>
      </p:sp>
    </p:spTree>
    <p:extLst>
      <p:ext uri="{BB962C8B-B14F-4D97-AF65-F5344CB8AC3E}">
        <p14:creationId xmlns:p14="http://schemas.microsoft.com/office/powerpoint/2010/main" val="419656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Basis of referred pain and</a:t>
            </a:r>
            <a:r>
              <a:rPr lang="en-GB" baseline="0" dirty="0"/>
              <a:t> why visceral pathologies felt as pain in somatic structures </a:t>
            </a:r>
            <a:r>
              <a:rPr lang="en-GB" baseline="0" dirty="0" err="1"/>
              <a:t>partic</a:t>
            </a:r>
            <a:r>
              <a:rPr lang="en-GB" baseline="0"/>
              <a:t> PFM</a:t>
            </a:r>
            <a:endParaRPr lang="en-GB" dirty="0"/>
          </a:p>
        </p:txBody>
      </p:sp>
      <p:sp>
        <p:nvSpPr>
          <p:cNvPr id="4" name="Slide Number Placeholder 3"/>
          <p:cNvSpPr>
            <a:spLocks noGrp="1"/>
          </p:cNvSpPr>
          <p:nvPr>
            <p:ph type="sldNum" sz="quarter" idx="10"/>
          </p:nvPr>
        </p:nvSpPr>
        <p:spPr/>
        <p:txBody>
          <a:bodyPr/>
          <a:lstStyle/>
          <a:p>
            <a:fld id="{42141DD4-4660-4F1F-920F-80061042F339}" type="slidenum">
              <a:rPr lang="en-GB" smtClean="0"/>
              <a:t>15</a:t>
            </a:fld>
            <a:endParaRPr lang="en-GB"/>
          </a:p>
        </p:txBody>
      </p:sp>
    </p:spTree>
    <p:extLst>
      <p:ext uri="{BB962C8B-B14F-4D97-AF65-F5344CB8AC3E}">
        <p14:creationId xmlns:p14="http://schemas.microsoft.com/office/powerpoint/2010/main" val="39086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9" name="Rectangle 3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39">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52" name="Freeform: Shape 41">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43">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54" name="Rectangle 45">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Freeform: Shape 47">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Oval 49">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9FF721F-C93B-9449-B0AD-1340DC661416}"/>
              </a:ext>
            </a:extLst>
          </p:cNvPr>
          <p:cNvSpPr>
            <a:spLocks noGrp="1"/>
          </p:cNvSpPr>
          <p:nvPr>
            <p:ph type="ctrTitle"/>
          </p:nvPr>
        </p:nvSpPr>
        <p:spPr>
          <a:xfrm>
            <a:off x="2193167" y="2590984"/>
            <a:ext cx="7369642" cy="3608480"/>
          </a:xfrm>
        </p:spPr>
        <p:txBody>
          <a:bodyPr>
            <a:normAutofit/>
          </a:bodyPr>
          <a:lstStyle/>
          <a:p>
            <a:pPr algn="l"/>
            <a:r>
              <a:rPr lang="en-US" sz="8000"/>
              <a:t>Let’s talk about sex after perineal trauma</a:t>
            </a:r>
          </a:p>
        </p:txBody>
      </p:sp>
      <p:sp>
        <p:nvSpPr>
          <p:cNvPr id="3" name="Subtitle 2">
            <a:extLst>
              <a:ext uri="{FF2B5EF4-FFF2-40B4-BE49-F238E27FC236}">
                <a16:creationId xmlns="" xmlns:a16="http://schemas.microsoft.com/office/drawing/2014/main" id="{250B5AD1-9F0A-944F-B11F-51222E2AB4FF}"/>
              </a:ext>
            </a:extLst>
          </p:cNvPr>
          <p:cNvSpPr>
            <a:spLocks noGrp="1"/>
          </p:cNvSpPr>
          <p:nvPr>
            <p:ph type="subTitle" idx="1"/>
          </p:nvPr>
        </p:nvSpPr>
        <p:spPr>
          <a:xfrm>
            <a:off x="2193168" y="1079212"/>
            <a:ext cx="6437630" cy="1335503"/>
          </a:xfrm>
        </p:spPr>
        <p:txBody>
          <a:bodyPr>
            <a:normAutofit/>
          </a:bodyPr>
          <a:lstStyle/>
          <a:p>
            <a:pPr algn="l"/>
            <a:r>
              <a:rPr lang="en-US" sz="2800"/>
              <a:t>Kate Walsh &amp; Emma Mathews </a:t>
            </a:r>
            <a:endParaRPr lang="en-US" sz="2800" dirty="0"/>
          </a:p>
        </p:txBody>
      </p:sp>
    </p:spTree>
    <p:extLst>
      <p:ext uri="{BB962C8B-B14F-4D97-AF65-F5344CB8AC3E}">
        <p14:creationId xmlns:p14="http://schemas.microsoft.com/office/powerpoint/2010/main" val="176540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5C12349-62E6-4BD7-9794-8785CD02DF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 xmlns:a16="http://schemas.microsoft.com/office/drawing/2014/main" id="{DF2C9459-3C4B-453D-B2C2-AD0679BF0DC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BEBA8EAE-BF5A-486C-A8C5-ECC9F3942E4B}">
                <a14:imgProps xmlns:a14="http://schemas.microsoft.com/office/drawing/2010/main">
                  <a14:imgLayer r:embed="rId5">
                    <a14:imgEffect>
                      <a14:brightnessContrast bright="-65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a:ln>
            <a:noFill/>
          </a:ln>
        </p:spPr>
      </p:pic>
      <p:pic>
        <p:nvPicPr>
          <p:cNvPr id="12" name="Picture 11">
            <a:extLst>
              <a:ext uri="{FF2B5EF4-FFF2-40B4-BE49-F238E27FC236}">
                <a16:creationId xmlns="" xmlns:a16="http://schemas.microsoft.com/office/drawing/2014/main" id="{4DB48376-A646-4B75-9776-453930C415D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 xmlns:a16="http://schemas.microsoft.com/office/drawing/2014/main" id="{92806DFD-E192-42CC-B190-3C4C95B8FF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959910" cy="6858001"/>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 xmlns:a16="http://schemas.microsoft.com/office/drawing/2014/main" id="{761FE168-5946-42F5-93BC-ED1F21847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1034540" y="812732"/>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50999" y="2105200"/>
            <a:ext cx="8140364" cy="3944743"/>
          </a:xfrm>
        </p:spPr>
        <p:txBody>
          <a:bodyPr>
            <a:normAutofit/>
          </a:bodyPr>
          <a:lstStyle/>
          <a:p>
            <a:endParaRPr lang="en-GB" sz="2400" dirty="0"/>
          </a:p>
          <a:p>
            <a:r>
              <a:rPr lang="en-GB" sz="3200" dirty="0"/>
              <a:t>MISDIAGNOSED</a:t>
            </a:r>
          </a:p>
          <a:p>
            <a:r>
              <a:rPr lang="en-GB" sz="3200" dirty="0"/>
              <a:t>MISMANAGED</a:t>
            </a:r>
          </a:p>
          <a:p>
            <a:r>
              <a:rPr lang="en-GB" sz="3200" dirty="0"/>
              <a:t>TRIVIALISED</a:t>
            </a:r>
          </a:p>
          <a:p>
            <a:r>
              <a:rPr lang="en-GB" sz="3200" dirty="0"/>
              <a:t>NEGLECTED</a:t>
            </a:r>
          </a:p>
          <a:p>
            <a:r>
              <a:rPr lang="en-GB" sz="3200" dirty="0"/>
              <a:t>IGNORED</a:t>
            </a:r>
          </a:p>
        </p:txBody>
      </p:sp>
    </p:spTree>
    <p:extLst>
      <p:ext uri="{BB962C8B-B14F-4D97-AF65-F5344CB8AC3E}">
        <p14:creationId xmlns:p14="http://schemas.microsoft.com/office/powerpoint/2010/main" val="12328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36FA072-D541-4EE8-9DC6-513AAB2B9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BD4AA0B-889E-42F1-8C61-06B59098806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 xmlns:a16="http://schemas.microsoft.com/office/drawing/2014/main" id="{27A27B9E-2573-4972-8BC6-6FC372B9F6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A2684A4E-2FEB-456B-BFC9-4FEA3CCD56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08936" y="2811270"/>
            <a:ext cx="3473753" cy="1770045"/>
          </a:xfrm>
        </p:spPr>
        <p:txBody>
          <a:bodyPr>
            <a:normAutofit/>
          </a:bodyPr>
          <a:lstStyle/>
          <a:p>
            <a:pPr algn="l"/>
            <a:r>
              <a:rPr lang="en-GB" b="1"/>
              <a:t>CAUSES</a:t>
            </a:r>
          </a:p>
        </p:txBody>
      </p:sp>
      <p:graphicFrame>
        <p:nvGraphicFramePr>
          <p:cNvPr id="7" name="Content Placeholder 2">
            <a:extLst>
              <a:ext uri="{FF2B5EF4-FFF2-40B4-BE49-F238E27FC236}">
                <a16:creationId xmlns="" xmlns:a16="http://schemas.microsoft.com/office/drawing/2014/main" id="{F53B0346-CFFE-480B-BDCD-B78A338C10FF}"/>
              </a:ext>
            </a:extLst>
          </p:cNvPr>
          <p:cNvGraphicFramePr>
            <a:graphicFrameLocks noGrp="1"/>
          </p:cNvGraphicFramePr>
          <p:nvPr>
            <p:ph idx="1"/>
            <p:extLst>
              <p:ext uri="{D42A27DB-BD31-4B8C-83A1-F6EECF244321}">
                <p14:modId xmlns:p14="http://schemas.microsoft.com/office/powerpoint/2010/main" val="4054466567"/>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107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 xmlns:a16="http://schemas.microsoft.com/office/drawing/2014/main" id="{2601900C-265D-4146-A578-477541E3D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31" name="Freeform: Shape 13">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15">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33" name="Rectangle 17">
            <a:extLst>
              <a:ext uri="{FF2B5EF4-FFF2-40B4-BE49-F238E27FC236}">
                <a16:creationId xmlns="" xmlns:a16="http://schemas.microsoft.com/office/drawing/2014/main" id="{41F8C064-2DC5-4758-B49C-76BFF64052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9">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23">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8901" y="808056"/>
            <a:ext cx="8381238" cy="1077229"/>
          </a:xfrm>
        </p:spPr>
        <p:txBody>
          <a:bodyPr>
            <a:normAutofit/>
          </a:bodyPr>
          <a:lstStyle/>
          <a:p>
            <a:pPr algn="l"/>
            <a:r>
              <a:rPr lang="en-GB" b="1"/>
              <a:t>Pelvic floor (PF)  related sexual dysfunction</a:t>
            </a:r>
          </a:p>
        </p:txBody>
      </p:sp>
      <p:sp>
        <p:nvSpPr>
          <p:cNvPr id="36" name="Content Placeholder 2"/>
          <p:cNvSpPr>
            <a:spLocks noGrp="1"/>
          </p:cNvSpPr>
          <p:nvPr>
            <p:ph idx="1"/>
          </p:nvPr>
        </p:nvSpPr>
        <p:spPr>
          <a:xfrm>
            <a:off x="2256639" y="2052116"/>
            <a:ext cx="6572814" cy="3997828"/>
          </a:xfrm>
        </p:spPr>
        <p:txBody>
          <a:bodyPr anchor="t">
            <a:normAutofit/>
          </a:bodyPr>
          <a:lstStyle/>
          <a:p>
            <a:r>
              <a:rPr lang="en-GB" sz="2400" dirty="0"/>
              <a:t>Role of PF crucial </a:t>
            </a:r>
          </a:p>
          <a:p>
            <a:r>
              <a:rPr lang="en-GB" sz="2400" dirty="0"/>
              <a:t>57% women with overactive PF report dyspareunia secondary to:-</a:t>
            </a:r>
          </a:p>
          <a:p>
            <a:r>
              <a:rPr lang="en-GB" sz="2400" dirty="0"/>
              <a:t>Stretch of shortened PF muscles</a:t>
            </a:r>
          </a:p>
          <a:p>
            <a:r>
              <a:rPr lang="en-GB" sz="2400" dirty="0"/>
              <a:t>Stimulation of painful region and/or local adhesions</a:t>
            </a:r>
          </a:p>
          <a:p>
            <a:r>
              <a:rPr lang="en-GB" sz="2400" dirty="0"/>
              <a:t>Organ dysfunction</a:t>
            </a:r>
          </a:p>
          <a:p>
            <a:endParaRPr lang="en-GB" sz="1800" dirty="0"/>
          </a:p>
        </p:txBody>
      </p:sp>
    </p:spTree>
    <p:extLst>
      <p:ext uri="{BB962C8B-B14F-4D97-AF65-F5344CB8AC3E}">
        <p14:creationId xmlns:p14="http://schemas.microsoft.com/office/powerpoint/2010/main" val="3432565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601900C-265D-4146-A578-477541E3D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 xmlns:a16="http://schemas.microsoft.com/office/drawing/2014/main" id="{41F8C064-2DC5-4758-B49C-76BFF64052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8901" y="808056"/>
            <a:ext cx="8381238" cy="1077229"/>
          </a:xfrm>
        </p:spPr>
        <p:txBody>
          <a:bodyPr>
            <a:normAutofit/>
          </a:bodyPr>
          <a:lstStyle/>
          <a:p>
            <a:pPr algn="l"/>
            <a:r>
              <a:rPr lang="en-GB" sz="3700" b="1"/>
              <a:t>Physiological changes at PF level</a:t>
            </a:r>
          </a:p>
        </p:txBody>
      </p:sp>
      <p:sp>
        <p:nvSpPr>
          <p:cNvPr id="3" name="Content Placeholder 2"/>
          <p:cNvSpPr>
            <a:spLocks noGrp="1"/>
          </p:cNvSpPr>
          <p:nvPr>
            <p:ph idx="1"/>
          </p:nvPr>
        </p:nvSpPr>
        <p:spPr>
          <a:xfrm>
            <a:off x="2256639" y="2052116"/>
            <a:ext cx="6572814" cy="3997828"/>
          </a:xfrm>
        </p:spPr>
        <p:txBody>
          <a:bodyPr anchor="t">
            <a:normAutofit/>
          </a:bodyPr>
          <a:lstStyle/>
          <a:p>
            <a:r>
              <a:rPr lang="en-GB" sz="2400" dirty="0"/>
              <a:t>Repeated/prolonged somatic and/or visceral sensory input of nociceptors</a:t>
            </a:r>
          </a:p>
          <a:p>
            <a:endParaRPr lang="en-GB" sz="2400" dirty="0"/>
          </a:p>
          <a:p>
            <a:r>
              <a:rPr lang="en-GB" sz="2400" dirty="0"/>
              <a:t>Decreased activation threshold -&gt; sensitisation of previously “non-involved” afferent nerve fibres – </a:t>
            </a:r>
            <a:r>
              <a:rPr lang="en-GB" sz="2400" b="1" dirty="0"/>
              <a:t>PERIPHERAL SENSITISATION</a:t>
            </a:r>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1153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601900C-265D-4146-A578-477541E3D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 xmlns:a16="http://schemas.microsoft.com/office/drawing/2014/main" id="{41F8C064-2DC5-4758-B49C-76BFF64052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8901" y="808056"/>
            <a:ext cx="8381238" cy="1077229"/>
          </a:xfrm>
        </p:spPr>
        <p:txBody>
          <a:bodyPr>
            <a:normAutofit/>
          </a:bodyPr>
          <a:lstStyle/>
          <a:p>
            <a:pPr algn="l"/>
            <a:r>
              <a:rPr lang="en-GB" sz="4400" b="1"/>
              <a:t>Physiological changes contd</a:t>
            </a:r>
            <a:r>
              <a:rPr lang="en-GB" sz="4400"/>
              <a:t>.</a:t>
            </a:r>
          </a:p>
        </p:txBody>
      </p:sp>
      <p:sp>
        <p:nvSpPr>
          <p:cNvPr id="3" name="Content Placeholder 2"/>
          <p:cNvSpPr>
            <a:spLocks noGrp="1"/>
          </p:cNvSpPr>
          <p:nvPr>
            <p:ph idx="1"/>
          </p:nvPr>
        </p:nvSpPr>
        <p:spPr>
          <a:xfrm>
            <a:off x="2256639" y="2052116"/>
            <a:ext cx="6572814" cy="3997828"/>
          </a:xfrm>
        </p:spPr>
        <p:txBody>
          <a:bodyPr anchor="t">
            <a:noAutofit/>
          </a:bodyPr>
          <a:lstStyle/>
          <a:p>
            <a:pPr>
              <a:lnSpc>
                <a:spcPct val="110000"/>
              </a:lnSpc>
            </a:pPr>
            <a:r>
              <a:rPr lang="en-GB" b="1" dirty="0"/>
              <a:t>CENTRAL SENSITISATION </a:t>
            </a:r>
          </a:p>
          <a:p>
            <a:pPr marL="0" indent="0">
              <a:lnSpc>
                <a:spcPct val="110000"/>
              </a:lnSpc>
              <a:buNone/>
            </a:pPr>
            <a:r>
              <a:rPr lang="en-GB" dirty="0"/>
              <a:t>Afferent bombardment of noxious stimuli via </a:t>
            </a:r>
            <a:r>
              <a:rPr lang="en-GB" dirty="0" err="1"/>
              <a:t>viscero</a:t>
            </a:r>
            <a:r>
              <a:rPr lang="en-GB" dirty="0"/>
              <a:t>-somatic convergence in dorsal horn</a:t>
            </a:r>
          </a:p>
          <a:p>
            <a:pPr marL="0" indent="0">
              <a:lnSpc>
                <a:spcPct val="110000"/>
              </a:lnSpc>
              <a:buNone/>
            </a:pPr>
            <a:endParaRPr lang="en-GB" dirty="0"/>
          </a:p>
          <a:p>
            <a:pPr marL="0" indent="0">
              <a:lnSpc>
                <a:spcPct val="110000"/>
              </a:lnSpc>
              <a:buNone/>
            </a:pPr>
            <a:r>
              <a:rPr lang="en-GB" dirty="0"/>
              <a:t>Brain perceives intense pain</a:t>
            </a:r>
          </a:p>
          <a:p>
            <a:pPr marL="0" indent="0">
              <a:lnSpc>
                <a:spcPct val="110000"/>
              </a:lnSpc>
              <a:buNone/>
            </a:pPr>
            <a:endParaRPr lang="en-GB" dirty="0"/>
          </a:p>
          <a:p>
            <a:pPr marL="0" indent="0">
              <a:lnSpc>
                <a:spcPct val="110000"/>
              </a:lnSpc>
              <a:buNone/>
            </a:pPr>
            <a:r>
              <a:rPr lang="en-GB" dirty="0"/>
              <a:t>Allodynia</a:t>
            </a:r>
          </a:p>
          <a:p>
            <a:pPr marL="0" indent="0">
              <a:lnSpc>
                <a:spcPct val="110000"/>
              </a:lnSpc>
              <a:buNone/>
            </a:pPr>
            <a:endParaRPr lang="en-GB" dirty="0"/>
          </a:p>
          <a:p>
            <a:pPr marL="0" indent="0">
              <a:lnSpc>
                <a:spcPct val="110000"/>
              </a:lnSpc>
              <a:buNone/>
            </a:pPr>
            <a:r>
              <a:rPr lang="en-GB" dirty="0"/>
              <a:t>Hyperalgesia</a:t>
            </a:r>
          </a:p>
        </p:txBody>
      </p:sp>
    </p:spTree>
    <p:extLst>
      <p:ext uri="{BB962C8B-B14F-4D97-AF65-F5344CB8AC3E}">
        <p14:creationId xmlns:p14="http://schemas.microsoft.com/office/powerpoint/2010/main" val="2548044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33" name="Rectangle 9">
            <a:extLst>
              <a:ext uri="{FF2B5EF4-FFF2-40B4-BE49-F238E27FC236}">
                <a16:creationId xmlns="" xmlns:a16="http://schemas.microsoft.com/office/drawing/2014/main" id="{B59CD79B-13FF-4DE6-AF06-77B560C628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1">
            <a:extLst>
              <a:ext uri="{FF2B5EF4-FFF2-40B4-BE49-F238E27FC236}">
                <a16:creationId xmlns="" xmlns:a16="http://schemas.microsoft.com/office/drawing/2014/main" id="{402D77BF-B8EB-4AFE-AC21-08C836EF16A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p:cNvSpPr>
            <a:spLocks noGrp="1"/>
          </p:cNvSpPr>
          <p:nvPr>
            <p:ph type="title"/>
          </p:nvPr>
        </p:nvSpPr>
        <p:spPr>
          <a:xfrm>
            <a:off x="2611808" y="808056"/>
            <a:ext cx="7958331" cy="1077229"/>
          </a:xfrm>
        </p:spPr>
        <p:txBody>
          <a:bodyPr>
            <a:normAutofit/>
          </a:bodyPr>
          <a:lstStyle/>
          <a:p>
            <a:pPr algn="l"/>
            <a:r>
              <a:rPr lang="en-GB" b="1"/>
              <a:t>Physiological changes contd.</a:t>
            </a:r>
          </a:p>
        </p:txBody>
      </p:sp>
      <p:graphicFrame>
        <p:nvGraphicFramePr>
          <p:cNvPr id="5" name="Content Placeholder 2">
            <a:extLst>
              <a:ext uri="{FF2B5EF4-FFF2-40B4-BE49-F238E27FC236}">
                <a16:creationId xmlns="" xmlns:a16="http://schemas.microsoft.com/office/drawing/2014/main" id="{8396C25E-5517-4F61-ABF9-C713FA0D7FB8}"/>
              </a:ext>
            </a:extLst>
          </p:cNvPr>
          <p:cNvGraphicFramePr>
            <a:graphicFrameLocks noGrp="1"/>
          </p:cNvGraphicFramePr>
          <p:nvPr>
            <p:ph idx="1"/>
            <p:extLst>
              <p:ext uri="{D42A27DB-BD31-4B8C-83A1-F6EECF244321}">
                <p14:modId xmlns:p14="http://schemas.microsoft.com/office/powerpoint/2010/main" val="1236992307"/>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06403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 xmlns:a16="http://schemas.microsoft.com/office/drawing/2014/main" id="{B59CD79B-13FF-4DE6-AF06-77B560C628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4">
            <a:extLst>
              <a:ext uri="{FF2B5EF4-FFF2-40B4-BE49-F238E27FC236}">
                <a16:creationId xmlns="" xmlns:a16="http://schemas.microsoft.com/office/drawing/2014/main" id="{402D77BF-B8EB-4AFE-AC21-08C836EF16A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p:cNvSpPr>
            <a:spLocks noGrp="1"/>
          </p:cNvSpPr>
          <p:nvPr>
            <p:ph type="title"/>
          </p:nvPr>
        </p:nvSpPr>
        <p:spPr>
          <a:xfrm>
            <a:off x="2611808" y="808056"/>
            <a:ext cx="7958331" cy="1077229"/>
          </a:xfrm>
        </p:spPr>
        <p:txBody>
          <a:bodyPr>
            <a:normAutofit/>
          </a:bodyPr>
          <a:lstStyle/>
          <a:p>
            <a:pPr algn="l"/>
            <a:r>
              <a:rPr lang="en-GB"/>
              <a:t>How can we help?</a:t>
            </a:r>
          </a:p>
        </p:txBody>
      </p:sp>
      <p:graphicFrame>
        <p:nvGraphicFramePr>
          <p:cNvPr id="18" name="Content Placeholder 2">
            <a:extLst>
              <a:ext uri="{FF2B5EF4-FFF2-40B4-BE49-F238E27FC236}">
                <a16:creationId xmlns="" xmlns:a16="http://schemas.microsoft.com/office/drawing/2014/main" id="{AD9BD853-9D3E-4BA8-A9F1-85A0E27D83C1}"/>
              </a:ext>
            </a:extLst>
          </p:cNvPr>
          <p:cNvGraphicFramePr>
            <a:graphicFrameLocks noGrp="1"/>
          </p:cNvGraphicFramePr>
          <p:nvPr>
            <p:ph idx="1"/>
            <p:extLst>
              <p:ext uri="{D42A27DB-BD31-4B8C-83A1-F6EECF244321}">
                <p14:modId xmlns:p14="http://schemas.microsoft.com/office/powerpoint/2010/main" val="138460489"/>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8886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2806DFD-E192-42CC-B190-3C4C95B8FF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9">
            <a:extLst>
              <a:ext uri="{FF2B5EF4-FFF2-40B4-BE49-F238E27FC236}">
                <a16:creationId xmlns="" xmlns:a16="http://schemas.microsoft.com/office/drawing/2014/main" id="{0214283E-D7B4-49E9-932E-D7F2A2847F1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1">
            <a:extLst>
              <a:ext uri="{FF2B5EF4-FFF2-40B4-BE49-F238E27FC236}">
                <a16:creationId xmlns="" xmlns:a16="http://schemas.microsoft.com/office/drawing/2014/main" id="{BB17FFD2-DBC7-4ABB-B2A0-7E18EC1B80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 xmlns:a16="http://schemas.microsoft.com/office/drawing/2014/main" id="{25DA2D5B-EC4E-4C78-8139-F36D2F2D1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15">
            <a:extLst>
              <a:ext uri="{FF2B5EF4-FFF2-40B4-BE49-F238E27FC236}">
                <a16:creationId xmlns="" xmlns:a16="http://schemas.microsoft.com/office/drawing/2014/main" id="{D4AAACE2-9C9E-468F-8297-EF7B5E55FF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8412" y="1201723"/>
            <a:ext cx="3133750" cy="4454554"/>
          </a:xfrm>
        </p:spPr>
        <p:txBody>
          <a:bodyPr anchor="ctr">
            <a:normAutofit/>
          </a:bodyPr>
          <a:lstStyle/>
          <a:p>
            <a:r>
              <a:rPr lang="en-GB" sz="3600" dirty="0"/>
              <a:t>Assessment</a:t>
            </a:r>
          </a:p>
        </p:txBody>
      </p:sp>
      <p:sp>
        <p:nvSpPr>
          <p:cNvPr id="3" name="Content Placeholder 2"/>
          <p:cNvSpPr>
            <a:spLocks noGrp="1"/>
          </p:cNvSpPr>
          <p:nvPr>
            <p:ph idx="1"/>
          </p:nvPr>
        </p:nvSpPr>
        <p:spPr>
          <a:xfrm>
            <a:off x="5454363" y="1201723"/>
            <a:ext cx="5329250" cy="4454554"/>
          </a:xfrm>
        </p:spPr>
        <p:txBody>
          <a:bodyPr anchor="ctr">
            <a:noAutofit/>
          </a:bodyPr>
          <a:lstStyle/>
          <a:p>
            <a:r>
              <a:rPr lang="en-GB" sz="2400" dirty="0"/>
              <a:t>Explore the pain</a:t>
            </a:r>
          </a:p>
          <a:p>
            <a:r>
              <a:rPr lang="en-GB" sz="2400" dirty="0"/>
              <a:t>Physical/emotional origin</a:t>
            </a:r>
          </a:p>
          <a:p>
            <a:r>
              <a:rPr lang="en-GB" sz="2400" dirty="0"/>
              <a:t>Onset- sudden/gradual/triggers/specific to situation or partner/generalised</a:t>
            </a:r>
          </a:p>
          <a:p>
            <a:r>
              <a:rPr lang="en-GB" sz="2400" dirty="0"/>
              <a:t>Bladder and bowel function</a:t>
            </a:r>
          </a:p>
          <a:p>
            <a:r>
              <a:rPr lang="en-GB" sz="2400" dirty="0"/>
              <a:t>Posture/movement</a:t>
            </a:r>
          </a:p>
          <a:p>
            <a:r>
              <a:rPr lang="en-GB" sz="2400" dirty="0"/>
              <a:t>Breathing</a:t>
            </a:r>
          </a:p>
          <a:p>
            <a:r>
              <a:rPr lang="en-GB" sz="2400" dirty="0" err="1"/>
              <a:t>Vulvo</a:t>
            </a:r>
            <a:r>
              <a:rPr lang="en-GB" sz="2400" dirty="0"/>
              <a:t>-vaginal assessment</a:t>
            </a:r>
          </a:p>
        </p:txBody>
      </p:sp>
    </p:spTree>
    <p:extLst>
      <p:ext uri="{BB962C8B-B14F-4D97-AF65-F5344CB8AC3E}">
        <p14:creationId xmlns:p14="http://schemas.microsoft.com/office/powerpoint/2010/main" val="4068942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 xmlns:a16="http://schemas.microsoft.com/office/drawing/2014/main" id="{2601900C-265D-4146-A578-477541E3D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6" name="Freeform: Shape 13">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15">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8" name="Rectangle 17">
            <a:extLst>
              <a:ext uri="{FF2B5EF4-FFF2-40B4-BE49-F238E27FC236}">
                <a16:creationId xmlns="" xmlns:a16="http://schemas.microsoft.com/office/drawing/2014/main" id="{41F8C064-2DC5-4758-B49C-76BFF64052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1">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8901" y="808056"/>
            <a:ext cx="8381238" cy="1077229"/>
          </a:xfrm>
        </p:spPr>
        <p:txBody>
          <a:bodyPr>
            <a:normAutofit/>
          </a:bodyPr>
          <a:lstStyle/>
          <a:p>
            <a:pPr algn="l"/>
            <a:r>
              <a:rPr lang="en-GB" sz="4800" b="1"/>
              <a:t>What are we looking for?</a:t>
            </a:r>
          </a:p>
        </p:txBody>
      </p:sp>
      <p:sp>
        <p:nvSpPr>
          <p:cNvPr id="31" name="Content Placeholder 2"/>
          <p:cNvSpPr>
            <a:spLocks noGrp="1"/>
          </p:cNvSpPr>
          <p:nvPr>
            <p:ph idx="1"/>
          </p:nvPr>
        </p:nvSpPr>
        <p:spPr>
          <a:xfrm>
            <a:off x="2256639" y="2052116"/>
            <a:ext cx="6572814" cy="3997828"/>
          </a:xfrm>
        </p:spPr>
        <p:txBody>
          <a:bodyPr anchor="t">
            <a:normAutofit/>
          </a:bodyPr>
          <a:lstStyle/>
          <a:p>
            <a:pPr>
              <a:lnSpc>
                <a:spcPct val="110000"/>
              </a:lnSpc>
            </a:pPr>
            <a:r>
              <a:rPr lang="en-GB" dirty="0"/>
              <a:t>Tension/resistance</a:t>
            </a:r>
          </a:p>
          <a:p>
            <a:pPr>
              <a:lnSpc>
                <a:spcPct val="110000"/>
              </a:lnSpc>
            </a:pPr>
            <a:r>
              <a:rPr lang="en-GB" dirty="0"/>
              <a:t>Quality of tissues /muscle/fascia</a:t>
            </a:r>
          </a:p>
          <a:p>
            <a:pPr>
              <a:lnSpc>
                <a:spcPct val="110000"/>
              </a:lnSpc>
            </a:pPr>
            <a:r>
              <a:rPr lang="en-GB" dirty="0"/>
              <a:t>Gaps</a:t>
            </a:r>
          </a:p>
          <a:p>
            <a:pPr>
              <a:lnSpc>
                <a:spcPct val="110000"/>
              </a:lnSpc>
            </a:pPr>
            <a:r>
              <a:rPr lang="en-GB" dirty="0"/>
              <a:t>Response to palpation/pressure</a:t>
            </a:r>
          </a:p>
          <a:p>
            <a:pPr>
              <a:lnSpc>
                <a:spcPct val="110000"/>
              </a:lnSpc>
            </a:pPr>
            <a:r>
              <a:rPr lang="en-GB" dirty="0"/>
              <a:t>Pain /behaviour/local/referred/type</a:t>
            </a:r>
          </a:p>
          <a:p>
            <a:pPr>
              <a:lnSpc>
                <a:spcPct val="110000"/>
              </a:lnSpc>
            </a:pPr>
            <a:r>
              <a:rPr lang="en-GB" dirty="0"/>
              <a:t>Shortened/lengthened muscle</a:t>
            </a:r>
          </a:p>
          <a:p>
            <a:pPr>
              <a:lnSpc>
                <a:spcPct val="110000"/>
              </a:lnSpc>
            </a:pPr>
            <a:r>
              <a:rPr lang="en-GB" dirty="0"/>
              <a:t>Active ROM/stiffness</a:t>
            </a:r>
          </a:p>
          <a:p>
            <a:pPr>
              <a:lnSpc>
                <a:spcPct val="110000"/>
              </a:lnSpc>
            </a:pPr>
            <a:r>
              <a:rPr lang="en-GB" dirty="0"/>
              <a:t>Compensation </a:t>
            </a:r>
          </a:p>
          <a:p>
            <a:pPr>
              <a:lnSpc>
                <a:spcPct val="110000"/>
              </a:lnSpc>
            </a:pPr>
            <a:endParaRPr lang="en-GB" sz="1700" dirty="0"/>
          </a:p>
          <a:p>
            <a:pPr>
              <a:lnSpc>
                <a:spcPct val="110000"/>
              </a:lnSpc>
            </a:pPr>
            <a:endParaRPr lang="en-GB" sz="1700" dirty="0"/>
          </a:p>
          <a:p>
            <a:pPr>
              <a:lnSpc>
                <a:spcPct val="110000"/>
              </a:lnSpc>
            </a:pPr>
            <a:endParaRPr lang="en-GB" sz="1700" dirty="0"/>
          </a:p>
        </p:txBody>
      </p:sp>
    </p:spTree>
    <p:extLst>
      <p:ext uri="{BB962C8B-B14F-4D97-AF65-F5344CB8AC3E}">
        <p14:creationId xmlns:p14="http://schemas.microsoft.com/office/powerpoint/2010/main" val="381770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38">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2" name="Picture 40">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3" name="Rectangle 42">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44">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46">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48">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xtBox 50">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78" name="Rectangle 52">
            <a:extLst>
              <a:ext uri="{FF2B5EF4-FFF2-40B4-BE49-F238E27FC236}">
                <a16:creationId xmlns="" xmlns:a16="http://schemas.microsoft.com/office/drawing/2014/main" id="{55980737-1E33-40A8-819D-C20C41E4F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54">
            <a:extLst>
              <a:ext uri="{FF2B5EF4-FFF2-40B4-BE49-F238E27FC236}">
                <a16:creationId xmlns="" xmlns:a16="http://schemas.microsoft.com/office/drawing/2014/main" id="{6ABBD51A-FA48-44B8-B184-A40D7F134F1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0" name="Picture 56">
            <a:extLst>
              <a:ext uri="{FF2B5EF4-FFF2-40B4-BE49-F238E27FC236}">
                <a16:creationId xmlns="" xmlns:a16="http://schemas.microsoft.com/office/drawing/2014/main" id="{510188A9-F0D9-4FE9-85DC-2179145278C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1" name="Rectangle 58">
            <a:extLst>
              <a:ext uri="{FF2B5EF4-FFF2-40B4-BE49-F238E27FC236}">
                <a16:creationId xmlns="" xmlns:a16="http://schemas.microsoft.com/office/drawing/2014/main" id="{32927575-BD84-44B6-BE49-E0C7EDD0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0">
            <a:extLst>
              <a:ext uri="{FF2B5EF4-FFF2-40B4-BE49-F238E27FC236}">
                <a16:creationId xmlns="" xmlns:a16="http://schemas.microsoft.com/office/drawing/2014/main" id="{73FDF09A-B960-49F4-BAEB-DA397BDCD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2">
            <a:extLst>
              <a:ext uri="{FF2B5EF4-FFF2-40B4-BE49-F238E27FC236}">
                <a16:creationId xmlns="" xmlns:a16="http://schemas.microsoft.com/office/drawing/2014/main" id="{791BE6C0-4118-460B-90C2-160041247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 xmlns:a16="http://schemas.microsoft.com/office/drawing/2014/main" id="{8B170CA1-F7D9-4117-94F6-B17A64AC118F}"/>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Vulva and Perineum</a:t>
            </a:r>
          </a:p>
        </p:txBody>
      </p:sp>
      <p:pic>
        <p:nvPicPr>
          <p:cNvPr id="2" name="Picture 1">
            <a:extLst>
              <a:ext uri="{FF2B5EF4-FFF2-40B4-BE49-F238E27FC236}">
                <a16:creationId xmlns="" xmlns:a16="http://schemas.microsoft.com/office/drawing/2014/main" id="{AD491537-EBA2-471B-9A55-5466EBCDF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747" y="1223881"/>
            <a:ext cx="5297322" cy="441090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84" name="Rectangle 64">
            <a:extLst>
              <a:ext uri="{FF2B5EF4-FFF2-40B4-BE49-F238E27FC236}">
                <a16:creationId xmlns="" xmlns:a16="http://schemas.microsoft.com/office/drawing/2014/main" id="{15B5C763-A6E8-4D31-B139-30D083B82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77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5E326A3-EB92-4BDA-9F77-45197E0CBE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B4E7D395-0531-4A17-A276-FDA3EB7792E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 xmlns:a16="http://schemas.microsoft.com/office/drawing/2014/main" id="{CAC996C7-7B84-4645-9AA1-6EA85EAB47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123C5B64-F48D-7644-9DAD-667C32928187}"/>
              </a:ext>
            </a:extLst>
          </p:cNvPr>
          <p:cNvSpPr>
            <a:spLocks noGrp="1"/>
          </p:cNvSpPr>
          <p:nvPr>
            <p:ph type="title"/>
          </p:nvPr>
        </p:nvSpPr>
        <p:spPr>
          <a:xfrm>
            <a:off x="502919" y="1064365"/>
            <a:ext cx="3690854" cy="3313671"/>
          </a:xfrm>
        </p:spPr>
        <p:txBody>
          <a:bodyPr>
            <a:normAutofit/>
          </a:bodyPr>
          <a:lstStyle/>
          <a:p>
            <a:pPr algn="l"/>
            <a:r>
              <a:rPr lang="en-US" sz="2900" dirty="0">
                <a:solidFill>
                  <a:schemeClr val="bg1"/>
                </a:solidFill>
              </a:rPr>
              <a:t>Consequences?</a:t>
            </a:r>
            <a:br>
              <a:rPr lang="en-US" sz="2900" dirty="0">
                <a:solidFill>
                  <a:schemeClr val="bg1"/>
                </a:solidFill>
              </a:rPr>
            </a:br>
            <a:r>
              <a:rPr lang="en-US" sz="2900" dirty="0">
                <a:solidFill>
                  <a:schemeClr val="bg1"/>
                </a:solidFill>
              </a:rPr>
              <a:t/>
            </a:r>
            <a:br>
              <a:rPr lang="en-US" sz="2900" dirty="0">
                <a:solidFill>
                  <a:schemeClr val="bg1"/>
                </a:solidFill>
              </a:rPr>
            </a:br>
            <a:r>
              <a:rPr lang="en-GB" sz="3200" dirty="0"/>
              <a:t/>
            </a:r>
            <a:br>
              <a:rPr lang="en-GB" sz="3200" dirty="0"/>
            </a:br>
            <a:endParaRPr lang="en-US" sz="2900" dirty="0">
              <a:solidFill>
                <a:schemeClr val="bg1"/>
              </a:solidFill>
            </a:endParaRPr>
          </a:p>
        </p:txBody>
      </p:sp>
      <p:sp>
        <p:nvSpPr>
          <p:cNvPr id="17" name="Rectangle 16">
            <a:extLst>
              <a:ext uri="{FF2B5EF4-FFF2-40B4-BE49-F238E27FC236}">
                <a16:creationId xmlns="" xmlns:a16="http://schemas.microsoft.com/office/drawing/2014/main" id="{32DC315B-5680-47D9-B827-34D012FB14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 xmlns:a16="http://schemas.microsoft.com/office/drawing/2014/main" id="{A3F60B92-F649-490F-9600-39843FED6C8D}"/>
              </a:ext>
            </a:extLst>
          </p:cNvPr>
          <p:cNvGraphicFramePr>
            <a:graphicFrameLocks noGrp="1"/>
          </p:cNvGraphicFramePr>
          <p:nvPr>
            <p:ph idx="1"/>
            <p:extLst>
              <p:ext uri="{D42A27DB-BD31-4B8C-83A1-F6EECF244321}">
                <p14:modId xmlns:p14="http://schemas.microsoft.com/office/powerpoint/2010/main" val="3673288140"/>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927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92806DFD-E192-42CC-B190-3C4C95B8FF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 xmlns:a16="http://schemas.microsoft.com/office/drawing/2014/main" id="{0214283E-D7B4-49E9-932E-D7F2A2847F1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 xmlns:a16="http://schemas.microsoft.com/office/drawing/2014/main" id="{BB17FFD2-DBC7-4ABB-B2A0-7E18EC1B80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 xmlns:a16="http://schemas.microsoft.com/office/drawing/2014/main" id="{25DA2D5B-EC4E-4C78-8139-F36D2F2D1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 xmlns:a16="http://schemas.microsoft.com/office/drawing/2014/main" id="{D4AAACE2-9C9E-468F-8297-EF7B5E55FF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8412" y="1201723"/>
            <a:ext cx="3133750" cy="4454554"/>
          </a:xfrm>
        </p:spPr>
        <p:txBody>
          <a:bodyPr anchor="ctr">
            <a:normAutofit/>
          </a:bodyPr>
          <a:lstStyle/>
          <a:p>
            <a:r>
              <a:rPr lang="en-GB" sz="3600" b="1" dirty="0"/>
              <a:t>Treatment-where to start?</a:t>
            </a:r>
          </a:p>
        </p:txBody>
      </p:sp>
      <p:sp>
        <p:nvSpPr>
          <p:cNvPr id="3" name="Content Placeholder 2"/>
          <p:cNvSpPr>
            <a:spLocks noGrp="1"/>
          </p:cNvSpPr>
          <p:nvPr>
            <p:ph idx="1"/>
          </p:nvPr>
        </p:nvSpPr>
        <p:spPr>
          <a:xfrm>
            <a:off x="5454363" y="1201723"/>
            <a:ext cx="5329250" cy="4454554"/>
          </a:xfrm>
        </p:spPr>
        <p:txBody>
          <a:bodyPr anchor="ctr">
            <a:noAutofit/>
          </a:bodyPr>
          <a:lstStyle/>
          <a:p>
            <a:pPr>
              <a:lnSpc>
                <a:spcPct val="110000"/>
              </a:lnSpc>
            </a:pPr>
            <a:r>
              <a:rPr lang="en-GB" dirty="0"/>
              <a:t>Education/Advice</a:t>
            </a:r>
          </a:p>
          <a:p>
            <a:pPr>
              <a:lnSpc>
                <a:spcPct val="110000"/>
              </a:lnSpc>
            </a:pPr>
            <a:r>
              <a:rPr lang="en-GB" dirty="0"/>
              <a:t>Lifestyle </a:t>
            </a:r>
          </a:p>
          <a:p>
            <a:pPr>
              <a:lnSpc>
                <a:spcPct val="110000"/>
              </a:lnSpc>
            </a:pPr>
            <a:r>
              <a:rPr lang="en-GB" dirty="0"/>
              <a:t>Breathing</a:t>
            </a:r>
          </a:p>
          <a:p>
            <a:pPr>
              <a:lnSpc>
                <a:spcPct val="110000"/>
              </a:lnSpc>
            </a:pPr>
            <a:r>
              <a:rPr lang="en-GB" dirty="0"/>
              <a:t>Relaxation </a:t>
            </a:r>
          </a:p>
          <a:p>
            <a:pPr>
              <a:lnSpc>
                <a:spcPct val="110000"/>
              </a:lnSpc>
            </a:pPr>
            <a:r>
              <a:rPr lang="en-GB" dirty="0"/>
              <a:t>Movement</a:t>
            </a:r>
          </a:p>
          <a:p>
            <a:pPr>
              <a:lnSpc>
                <a:spcPct val="110000"/>
              </a:lnSpc>
            </a:pPr>
            <a:r>
              <a:rPr lang="en-GB" dirty="0"/>
              <a:t>Stretches – adductors/ hamstrings/piriformis</a:t>
            </a:r>
          </a:p>
          <a:p>
            <a:pPr>
              <a:lnSpc>
                <a:spcPct val="110000"/>
              </a:lnSpc>
            </a:pPr>
            <a:r>
              <a:rPr lang="en-GB" dirty="0"/>
              <a:t>Perineal massage</a:t>
            </a:r>
          </a:p>
          <a:p>
            <a:pPr>
              <a:lnSpc>
                <a:spcPct val="110000"/>
              </a:lnSpc>
            </a:pPr>
            <a:r>
              <a:rPr lang="en-GB" dirty="0"/>
              <a:t>Abdominal visceral release</a:t>
            </a:r>
          </a:p>
          <a:p>
            <a:pPr>
              <a:lnSpc>
                <a:spcPct val="110000"/>
              </a:lnSpc>
            </a:pPr>
            <a:r>
              <a:rPr lang="en-GB" dirty="0"/>
              <a:t>Down train/release pelvic floor</a:t>
            </a:r>
          </a:p>
          <a:p>
            <a:pPr>
              <a:lnSpc>
                <a:spcPct val="110000"/>
              </a:lnSpc>
            </a:pPr>
            <a:r>
              <a:rPr lang="en-GB" dirty="0"/>
              <a:t>Functional exercise</a:t>
            </a:r>
          </a:p>
        </p:txBody>
      </p:sp>
    </p:spTree>
    <p:extLst>
      <p:ext uri="{BB962C8B-B14F-4D97-AF65-F5344CB8AC3E}">
        <p14:creationId xmlns:p14="http://schemas.microsoft.com/office/powerpoint/2010/main" val="316725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 xmlns:a16="http://schemas.microsoft.com/office/drawing/2014/main" id="{43BBAF34-367D-4E18-A62E-4602BD908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99A4CF08-858A-49E4-B707-4E7585D115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56938E62-910D-4D69-AA09-567AAAC37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A74E54C6-D084-4BC8-B3F9-8B9EC22A6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D3284D3-AF58-2240-823D-778D2FC020C7}"/>
              </a:ext>
            </a:extLst>
          </p:cNvPr>
          <p:cNvSpPr>
            <a:spLocks noGrp="1"/>
          </p:cNvSpPr>
          <p:nvPr>
            <p:ph type="title"/>
          </p:nvPr>
        </p:nvSpPr>
        <p:spPr>
          <a:xfrm>
            <a:off x="1135410" y="657165"/>
            <a:ext cx="5241971" cy="1077229"/>
          </a:xfrm>
        </p:spPr>
        <p:txBody>
          <a:bodyPr>
            <a:normAutofit fontScale="90000"/>
          </a:bodyPr>
          <a:lstStyle/>
          <a:p>
            <a:pPr algn="l"/>
            <a:r>
              <a:rPr lang="en-GB" sz="2700" dirty="0"/>
              <a:t>The social, psychological, emotional</a:t>
            </a:r>
            <a:br>
              <a:rPr lang="en-GB" sz="2700" dirty="0"/>
            </a:br>
            <a:r>
              <a:rPr lang="en-GB" sz="2700" dirty="0"/>
              <a:t>morbidity and adjustment techniques for women with anal incontinence following Obstetric Anal Sphincter Injury: use of a word picture to identify a hidden syndrome</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1800" dirty="0"/>
              <a:t>Keighley et al. BMC Pregnancy and Childbirth (2016) 16:275 DOI 10.1186/s12884-016-1065-y </a:t>
            </a:r>
            <a:r>
              <a:rPr lang="en-GB" dirty="0"/>
              <a:t/>
            </a:r>
            <a:br>
              <a:rPr lang="en-GB" dirty="0"/>
            </a:br>
            <a:r>
              <a:rPr lang="en-GB" dirty="0"/>
              <a:t/>
            </a:r>
            <a:br>
              <a:rPr lang="en-GB" dirty="0"/>
            </a:br>
            <a:r>
              <a:rPr lang="en-GB" dirty="0"/>
              <a:t/>
            </a:r>
            <a:br>
              <a:rPr lang="en-GB" dirty="0"/>
            </a:br>
            <a:endParaRPr lang="en-US" dirty="0"/>
          </a:p>
        </p:txBody>
      </p:sp>
      <p:sp>
        <p:nvSpPr>
          <p:cNvPr id="78" name="Rectangle 77">
            <a:extLst>
              <a:ext uri="{FF2B5EF4-FFF2-40B4-BE49-F238E27FC236}">
                <a16:creationId xmlns="" xmlns:a16="http://schemas.microsoft.com/office/drawing/2014/main" id="{777713DB-A0B1-4507-9991-B6DCAE436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9image360196672">
            <a:extLst>
              <a:ext uri="{FF2B5EF4-FFF2-40B4-BE49-F238E27FC236}">
                <a16:creationId xmlns="" xmlns:a16="http://schemas.microsoft.com/office/drawing/2014/main" id="{D053161D-26AC-1947-BB03-6D40259FA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12"/>
          <a:stretch/>
        </p:blipFill>
        <p:spPr bwMode="auto">
          <a:xfrm>
            <a:off x="6377381" y="0"/>
            <a:ext cx="57871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 xmlns:a16="http://schemas.microsoft.com/office/drawing/2014/main" id="{A9A96FF2-ACD7-48C4-BCE1-FC7F4210860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38251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A926BDB-98EF-43B0-A66B-1A6EF8FB2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A722A754-56A5-43DA-ADE3-C2704FABA2D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3D4951"/>
          </a:solidFill>
        </p:spPr>
      </p:pic>
      <p:pic>
        <p:nvPicPr>
          <p:cNvPr id="2" name="Picture 1" descr="Related image">
            <a:extLst>
              <a:ext uri="{FF2B5EF4-FFF2-40B4-BE49-F238E27FC236}">
                <a16:creationId xmlns="" xmlns:a16="http://schemas.microsoft.com/office/drawing/2014/main" id="{942DF5AB-BC9C-4946-8338-F1174F7AA31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557339" y="371475"/>
            <a:ext cx="8872536" cy="6129338"/>
          </a:xfrm>
          <a:prstGeom prst="rect">
            <a:avLst/>
          </a:prstGeom>
          <a:noFill/>
        </p:spPr>
      </p:pic>
    </p:spTree>
    <p:extLst>
      <p:ext uri="{BB962C8B-B14F-4D97-AF65-F5344CB8AC3E}">
        <p14:creationId xmlns:p14="http://schemas.microsoft.com/office/powerpoint/2010/main" val="1035782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326FFFC2-2736-214B-B095-0D946497BE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07560" y="90517"/>
            <a:ext cx="6250715" cy="67579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 xmlns:a16="http://schemas.microsoft.com/office/drawing/2014/main" id="{7086535B-71E6-C14B-ACAB-AAFB34D7434D}"/>
              </a:ext>
            </a:extLst>
          </p:cNvPr>
          <p:cNvSpPr txBox="1"/>
          <p:nvPr/>
        </p:nvSpPr>
        <p:spPr>
          <a:xfrm>
            <a:off x="986668" y="1054447"/>
            <a:ext cx="1800200" cy="584775"/>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e.g. around vulva/vagina</a:t>
            </a:r>
          </a:p>
        </p:txBody>
      </p:sp>
      <p:sp>
        <p:nvSpPr>
          <p:cNvPr id="10" name="TextBox 9">
            <a:extLst>
              <a:ext uri="{FF2B5EF4-FFF2-40B4-BE49-F238E27FC236}">
                <a16:creationId xmlns="" xmlns:a16="http://schemas.microsoft.com/office/drawing/2014/main" id="{A7F235A5-19C9-8940-AB52-D1E8A548200C}"/>
              </a:ext>
            </a:extLst>
          </p:cNvPr>
          <p:cNvSpPr txBox="1"/>
          <p:nvPr/>
        </p:nvSpPr>
        <p:spPr>
          <a:xfrm>
            <a:off x="1007360" y="3186619"/>
            <a:ext cx="2021590" cy="584775"/>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Vaginal muscles contract </a:t>
            </a:r>
          </a:p>
        </p:txBody>
      </p:sp>
      <p:sp>
        <p:nvSpPr>
          <p:cNvPr id="16" name="TextBox 15">
            <a:extLst>
              <a:ext uri="{FF2B5EF4-FFF2-40B4-BE49-F238E27FC236}">
                <a16:creationId xmlns="" xmlns:a16="http://schemas.microsoft.com/office/drawing/2014/main" id="{9FDA1D8A-F7D4-0743-B4D3-3EDA6DCE8552}"/>
              </a:ext>
            </a:extLst>
          </p:cNvPr>
          <p:cNvSpPr txBox="1"/>
          <p:nvPr/>
        </p:nvSpPr>
        <p:spPr>
          <a:xfrm>
            <a:off x="1007360" y="4972556"/>
            <a:ext cx="1800200"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Avoid any genital contact, cervical smears, tampon use, etc. various safety behaviours </a:t>
            </a:r>
          </a:p>
        </p:txBody>
      </p:sp>
      <p:sp>
        <p:nvSpPr>
          <p:cNvPr id="17" name="TextBox 16">
            <a:extLst>
              <a:ext uri="{FF2B5EF4-FFF2-40B4-BE49-F238E27FC236}">
                <a16:creationId xmlns="" xmlns:a16="http://schemas.microsoft.com/office/drawing/2014/main" id="{EC5FBE45-04D0-E84E-AA15-7951E32AC2D9}"/>
              </a:ext>
            </a:extLst>
          </p:cNvPr>
          <p:cNvSpPr txBox="1"/>
          <p:nvPr/>
        </p:nvSpPr>
        <p:spPr>
          <a:xfrm>
            <a:off x="9640880" y="1013639"/>
            <a:ext cx="1404155" cy="3970318"/>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e.g. “ I’ll be in agony, I’ll be out of control, I’ll lose control of my bowels, I’ll be embarrassed, my partner will leave me, I’ll never be able to have sex again, I’m not normal, I’m damaged etc.” </a:t>
            </a:r>
          </a:p>
        </p:txBody>
      </p:sp>
      <p:pic>
        <p:nvPicPr>
          <p:cNvPr id="18" name="Picture 4">
            <a:extLst>
              <a:ext uri="{FF2B5EF4-FFF2-40B4-BE49-F238E27FC236}">
                <a16:creationId xmlns="" xmlns:a16="http://schemas.microsoft.com/office/drawing/2014/main" id="{4FC22607-FDD3-3C47-A564-9FAD7FDDC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511" y="5776883"/>
            <a:ext cx="146208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a:extLst>
              <a:ext uri="{FF2B5EF4-FFF2-40B4-BE49-F238E27FC236}">
                <a16:creationId xmlns="" xmlns:a16="http://schemas.microsoft.com/office/drawing/2014/main" id="{D4114C17-9340-7A47-B47E-6F8CC5014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715" y="4243893"/>
            <a:ext cx="9429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 xmlns:a16="http://schemas.microsoft.com/office/drawing/2014/main" id="{68C71F2A-6292-8B4D-961F-00CA0F98D9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177" y="1310609"/>
            <a:ext cx="1683834" cy="741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a:extLst>
              <a:ext uri="{FF2B5EF4-FFF2-40B4-BE49-F238E27FC236}">
                <a16:creationId xmlns="" xmlns:a16="http://schemas.microsoft.com/office/drawing/2014/main" id="{82769BA7-E1B8-E049-BA2D-116565B6E3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9473" y="686722"/>
            <a:ext cx="11144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7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930F32-994F-9D48-991B-6D6AAAD70E52}"/>
              </a:ext>
            </a:extLst>
          </p:cNvPr>
          <p:cNvSpPr>
            <a:spLocks noGrp="1"/>
          </p:cNvSpPr>
          <p:nvPr>
            <p:ph type="title"/>
          </p:nvPr>
        </p:nvSpPr>
        <p:spPr>
          <a:xfrm>
            <a:off x="2611807" y="161286"/>
            <a:ext cx="7958331" cy="1077229"/>
          </a:xfrm>
        </p:spPr>
        <p:txBody>
          <a:bodyPr/>
          <a:lstStyle/>
          <a:p>
            <a:r>
              <a:rPr lang="en-US" dirty="0" err="1"/>
              <a:t>Behavioural</a:t>
            </a:r>
            <a:r>
              <a:rPr lang="en-US" dirty="0"/>
              <a:t> homework tasks </a:t>
            </a:r>
          </a:p>
        </p:txBody>
      </p:sp>
      <p:sp>
        <p:nvSpPr>
          <p:cNvPr id="3" name="Content Placeholder 2">
            <a:extLst>
              <a:ext uri="{FF2B5EF4-FFF2-40B4-BE49-F238E27FC236}">
                <a16:creationId xmlns="" xmlns:a16="http://schemas.microsoft.com/office/drawing/2014/main" id="{1BC39A6F-8743-BC43-A3AD-A39DA2709639}"/>
              </a:ext>
            </a:extLst>
          </p:cNvPr>
          <p:cNvSpPr txBox="1">
            <a:spLocks/>
          </p:cNvSpPr>
          <p:nvPr/>
        </p:nvSpPr>
        <p:spPr>
          <a:xfrm>
            <a:off x="2476173" y="1466324"/>
            <a:ext cx="8229600" cy="4805888"/>
          </a:xfrm>
          <a:prstGeom prst="rect">
            <a:avLst/>
          </a:prstGeom>
        </p:spPr>
        <p:txBody>
          <a:bodyPr>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a:latin typeface="+mj-lt"/>
              </a:rPr>
              <a:t>Solo tasks  - graded exposure using vaginal dilators</a:t>
            </a:r>
          </a:p>
          <a:p>
            <a:endParaRPr lang="en-US"/>
          </a:p>
          <a:p>
            <a:endParaRPr lang="en-US"/>
          </a:p>
          <a:p>
            <a:endParaRPr lang="en-US"/>
          </a:p>
          <a:p>
            <a:endParaRPr lang="en-US"/>
          </a:p>
          <a:p>
            <a:endParaRPr lang="en-US"/>
          </a:p>
          <a:p>
            <a:endParaRPr lang="en-US"/>
          </a:p>
          <a:p>
            <a:endParaRPr lang="en-US"/>
          </a:p>
          <a:p>
            <a:r>
              <a:rPr lang="en-US">
                <a:latin typeface="+mj-lt"/>
              </a:rPr>
              <a:t>Partnered tasks – graded exposure with sensate focus exercises </a:t>
            </a:r>
            <a:endParaRPr lang="en-US" dirty="0">
              <a:latin typeface="+mj-lt"/>
            </a:endParaRPr>
          </a:p>
        </p:txBody>
      </p:sp>
      <p:pic>
        <p:nvPicPr>
          <p:cNvPr id="4" name="Picture 3" descr="Amielle comfort dilators">
            <a:extLst>
              <a:ext uri="{FF2B5EF4-FFF2-40B4-BE49-F238E27FC236}">
                <a16:creationId xmlns="" xmlns:a16="http://schemas.microsoft.com/office/drawing/2014/main" id="{BC7149B5-0110-CE40-9371-E8A2DAA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137" y="2393104"/>
            <a:ext cx="2448272" cy="2952328"/>
          </a:xfrm>
          <a:prstGeom prst="rect">
            <a:avLst/>
          </a:prstGeom>
        </p:spPr>
      </p:pic>
      <p:pic>
        <p:nvPicPr>
          <p:cNvPr id="5" name="Picture 4">
            <a:extLst>
              <a:ext uri="{FF2B5EF4-FFF2-40B4-BE49-F238E27FC236}">
                <a16:creationId xmlns="" xmlns:a16="http://schemas.microsoft.com/office/drawing/2014/main" id="{F3227A7A-ADEF-744A-BD59-9D088FF1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45" y="2393104"/>
            <a:ext cx="2448272" cy="2952328"/>
          </a:xfrm>
          <a:prstGeom prst="rect">
            <a:avLst/>
          </a:prstGeom>
        </p:spPr>
      </p:pic>
      <p:pic>
        <p:nvPicPr>
          <p:cNvPr id="6" name="Picture 5" descr="A picture containing table, floor, indoor, board&#10;&#10;Description automatically generated">
            <a:extLst>
              <a:ext uri="{FF2B5EF4-FFF2-40B4-BE49-F238E27FC236}">
                <a16:creationId xmlns="" xmlns:a16="http://schemas.microsoft.com/office/drawing/2014/main" id="{2DB3237A-EE3C-7542-A8BB-EE2F5FD2F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530" y="2393104"/>
            <a:ext cx="2605608" cy="2952328"/>
          </a:xfrm>
          <a:prstGeom prst="rect">
            <a:avLst/>
          </a:prstGeom>
        </p:spPr>
      </p:pic>
    </p:spTree>
    <p:extLst>
      <p:ext uri="{BB962C8B-B14F-4D97-AF65-F5344CB8AC3E}">
        <p14:creationId xmlns:p14="http://schemas.microsoft.com/office/powerpoint/2010/main" val="301593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 xmlns:a16="http://schemas.microsoft.com/office/drawing/2014/main" id="{B5E326A3-EB92-4BDA-9F77-45197E0CBE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1">
            <a:extLst>
              <a:ext uri="{FF2B5EF4-FFF2-40B4-BE49-F238E27FC236}">
                <a16:creationId xmlns="" xmlns:a16="http://schemas.microsoft.com/office/drawing/2014/main" id="{B4E7D395-0531-4A17-A276-FDA3EB7792E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 name="Rectangle 13">
            <a:extLst>
              <a:ext uri="{FF2B5EF4-FFF2-40B4-BE49-F238E27FC236}">
                <a16:creationId xmlns="" xmlns:a16="http://schemas.microsoft.com/office/drawing/2014/main" id="{CAC996C7-7B84-4645-9AA1-6EA85EAB47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DEC9D2DA-03BE-9B4D-8ADB-452B9692CB54}"/>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rPr>
              <a:t>Other interventions</a:t>
            </a:r>
          </a:p>
        </p:txBody>
      </p:sp>
      <p:sp>
        <p:nvSpPr>
          <p:cNvPr id="21" name="Rectangle 15">
            <a:extLst>
              <a:ext uri="{FF2B5EF4-FFF2-40B4-BE49-F238E27FC236}">
                <a16:creationId xmlns="" xmlns:a16="http://schemas.microsoft.com/office/drawing/2014/main" id="{32DC315B-5680-47D9-B827-34D012FB14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ontent Placeholder 2">
            <a:extLst>
              <a:ext uri="{FF2B5EF4-FFF2-40B4-BE49-F238E27FC236}">
                <a16:creationId xmlns="" xmlns:a16="http://schemas.microsoft.com/office/drawing/2014/main" id="{828F7233-42E9-493B-8980-78C92889C728}"/>
              </a:ext>
            </a:extLst>
          </p:cNvPr>
          <p:cNvGraphicFramePr>
            <a:graphicFrameLocks noGrp="1"/>
          </p:cNvGraphicFramePr>
          <p:nvPr>
            <p:ph idx="1"/>
            <p:extLst>
              <p:ext uri="{D42A27DB-BD31-4B8C-83A1-F6EECF244321}">
                <p14:modId xmlns:p14="http://schemas.microsoft.com/office/powerpoint/2010/main" val="2408648961"/>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264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2806DFD-E192-42CC-B190-3C4C95B8FF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0214283E-D7B4-49E9-932E-D7F2A2847F1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BB17FFD2-DBC7-4ABB-B2A0-7E18EC1B80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25DA2D5B-EC4E-4C78-8139-F36D2F2D1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 xmlns:a16="http://schemas.microsoft.com/office/drawing/2014/main" id="{D4AAACE2-9C9E-468F-8297-EF7B5E55FF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8412" y="1201723"/>
            <a:ext cx="3133750" cy="4454554"/>
          </a:xfrm>
        </p:spPr>
        <p:txBody>
          <a:bodyPr anchor="ctr">
            <a:normAutofit/>
          </a:bodyPr>
          <a:lstStyle/>
          <a:p>
            <a:r>
              <a:rPr lang="en-GB" sz="3600" b="1" dirty="0"/>
              <a:t>Dyspareunia</a:t>
            </a:r>
          </a:p>
        </p:txBody>
      </p:sp>
      <p:sp>
        <p:nvSpPr>
          <p:cNvPr id="3" name="Content Placeholder 2"/>
          <p:cNvSpPr>
            <a:spLocks noGrp="1"/>
          </p:cNvSpPr>
          <p:nvPr>
            <p:ph idx="1"/>
          </p:nvPr>
        </p:nvSpPr>
        <p:spPr>
          <a:xfrm>
            <a:off x="5454363" y="1201723"/>
            <a:ext cx="5329250" cy="4454554"/>
          </a:xfrm>
        </p:spPr>
        <p:txBody>
          <a:bodyPr anchor="ctr">
            <a:normAutofit/>
          </a:bodyPr>
          <a:lstStyle/>
          <a:p>
            <a:endParaRPr lang="en-GB" sz="1800" dirty="0"/>
          </a:p>
          <a:p>
            <a:endParaRPr lang="en-GB" sz="1800" dirty="0"/>
          </a:p>
          <a:p>
            <a:r>
              <a:rPr lang="en-GB" sz="2400" dirty="0"/>
              <a:t>Persistent, recurrent, urogenital pain occurring before/during/after sexual intercourse</a:t>
            </a:r>
          </a:p>
          <a:p>
            <a:endParaRPr lang="en-GB" sz="1800" dirty="0"/>
          </a:p>
          <a:p>
            <a:pPr marL="0" indent="0">
              <a:buNone/>
            </a:pPr>
            <a:endParaRPr lang="en-GB" sz="1800" dirty="0"/>
          </a:p>
        </p:txBody>
      </p:sp>
    </p:spTree>
    <p:extLst>
      <p:ext uri="{BB962C8B-B14F-4D97-AF65-F5344CB8AC3E}">
        <p14:creationId xmlns:p14="http://schemas.microsoft.com/office/powerpoint/2010/main" val="397970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F3CF990-ACB8-443A-BB74-D36EC8A00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601900C-265D-4146-A578-477541E3D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0B98862-BEE1-44FB-A335-A1B9106B4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 xmlns:a16="http://schemas.microsoft.com/office/drawing/2014/main" id="{65F94F98-3A57-49AA-838E-91AAF600B6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 xmlns:a16="http://schemas.microsoft.com/office/drawing/2014/main" id="{7185CF21-0594-48C0-9F3E-254D6BCE9D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 xmlns:a16="http://schemas.microsoft.com/office/drawing/2014/main" id="{41F8C064-2DC5-4758-B49C-76BFF64052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FBD68200-BC03-4015-860B-CD5C30CD7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A0B5529D-5CAA-4BF2-B5C9-34705E766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 xmlns:a16="http://schemas.microsoft.com/office/drawing/2014/main" id="{332A6F87-AC28-4AA8-B8A6-AEBC67BD0D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8901" y="808056"/>
            <a:ext cx="8381238" cy="1077229"/>
          </a:xfrm>
        </p:spPr>
        <p:txBody>
          <a:bodyPr>
            <a:normAutofit/>
          </a:bodyPr>
          <a:lstStyle/>
          <a:p>
            <a:pPr algn="l"/>
            <a:r>
              <a:rPr lang="en-GB" sz="4800" b="1"/>
              <a:t>Statistics</a:t>
            </a:r>
          </a:p>
        </p:txBody>
      </p:sp>
      <p:sp>
        <p:nvSpPr>
          <p:cNvPr id="3" name="Content Placeholder 2"/>
          <p:cNvSpPr>
            <a:spLocks noGrp="1"/>
          </p:cNvSpPr>
          <p:nvPr>
            <p:ph idx="1"/>
          </p:nvPr>
        </p:nvSpPr>
        <p:spPr>
          <a:xfrm>
            <a:off x="2256639" y="2052116"/>
            <a:ext cx="6572814" cy="3997828"/>
          </a:xfrm>
        </p:spPr>
        <p:txBody>
          <a:bodyPr anchor="t">
            <a:noAutofit/>
          </a:bodyPr>
          <a:lstStyle/>
          <a:p>
            <a:r>
              <a:rPr lang="en-GB" sz="2400" dirty="0"/>
              <a:t>Population prevalence 3-18% globally</a:t>
            </a:r>
          </a:p>
          <a:p>
            <a:pPr marL="0" indent="0">
              <a:buNone/>
            </a:pPr>
            <a:r>
              <a:rPr lang="en-GB" sz="2400" dirty="0"/>
              <a:t>   (Harlow 2014)</a:t>
            </a:r>
          </a:p>
          <a:p>
            <a:r>
              <a:rPr lang="en-GB" sz="2400" dirty="0"/>
              <a:t>Most common age range </a:t>
            </a:r>
          </a:p>
          <a:p>
            <a:pPr marL="0" indent="0">
              <a:buNone/>
            </a:pPr>
            <a:r>
              <a:rPr lang="en-GB" sz="2400" dirty="0"/>
              <a:t>   55 - 64 years – 10.4%</a:t>
            </a:r>
          </a:p>
          <a:p>
            <a:pPr marL="0" indent="0">
              <a:buNone/>
            </a:pPr>
            <a:r>
              <a:rPr lang="en-GB" sz="2400" dirty="0"/>
              <a:t>   16 – 24 years – 9.5%</a:t>
            </a:r>
          </a:p>
          <a:p>
            <a:r>
              <a:rPr lang="en-GB" sz="2400" dirty="0"/>
              <a:t>75% sexually active women 16-74 </a:t>
            </a:r>
            <a:r>
              <a:rPr lang="en-GB" sz="2400" dirty="0" err="1"/>
              <a:t>yrs</a:t>
            </a:r>
            <a:r>
              <a:rPr lang="en-GB" sz="2400" dirty="0"/>
              <a:t> </a:t>
            </a:r>
          </a:p>
          <a:p>
            <a:pPr marL="0" indent="0">
              <a:buNone/>
            </a:pPr>
            <a:r>
              <a:rPr lang="en-GB" sz="2400" dirty="0"/>
              <a:t>   (Lee &amp; Jakes 2018)</a:t>
            </a:r>
          </a:p>
        </p:txBody>
      </p:sp>
    </p:spTree>
    <p:extLst>
      <p:ext uri="{BB962C8B-B14F-4D97-AF65-F5344CB8AC3E}">
        <p14:creationId xmlns:p14="http://schemas.microsoft.com/office/powerpoint/2010/main" val="1981547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556</Words>
  <Application>Microsoft Office PowerPoint</Application>
  <PresentationFormat>Custom</PresentationFormat>
  <Paragraphs>126</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Madison</vt:lpstr>
      <vt:lpstr>Let’s talk about sex after perineal trauma</vt:lpstr>
      <vt:lpstr>Consequences?   </vt:lpstr>
      <vt:lpstr>The social, psychological, emotional morbidity and adjustment techniques for women with anal incontinence following Obstetric Anal Sphincter Injury: use of a word picture to identify a hidden syndrome       Keighley et al. BMC Pregnancy and Childbirth (2016) 16:275 DOI 10.1186/s12884-016-1065-y    </vt:lpstr>
      <vt:lpstr>PowerPoint Presentation</vt:lpstr>
      <vt:lpstr>PowerPoint Presentation</vt:lpstr>
      <vt:lpstr>Behavioural homework tasks </vt:lpstr>
      <vt:lpstr>Other interventions</vt:lpstr>
      <vt:lpstr>Dyspareunia</vt:lpstr>
      <vt:lpstr>Statistics</vt:lpstr>
      <vt:lpstr>PowerPoint Presentation</vt:lpstr>
      <vt:lpstr>CAUSES</vt:lpstr>
      <vt:lpstr>Pelvic floor (PF)  related sexual dysfunction</vt:lpstr>
      <vt:lpstr>Physiological changes at PF level</vt:lpstr>
      <vt:lpstr>Physiological changes contd.</vt:lpstr>
      <vt:lpstr>Physiological changes contd.</vt:lpstr>
      <vt:lpstr>How can we help?</vt:lpstr>
      <vt:lpstr>Assessment</vt:lpstr>
      <vt:lpstr>What are we looking for?</vt:lpstr>
      <vt:lpstr>Vulva and Perineum</vt:lpstr>
      <vt:lpstr>Treatment-where to start?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sex after perineal trauma</dc:title>
  <dc:creator>Emma Mathews</dc:creator>
  <cp:lastModifiedBy>edtc</cp:lastModifiedBy>
  <cp:revision>1</cp:revision>
  <dcterms:created xsi:type="dcterms:W3CDTF">2020-02-29T19:13:12Z</dcterms:created>
  <dcterms:modified xsi:type="dcterms:W3CDTF">2020-03-02T15:37:53Z</dcterms:modified>
</cp:coreProperties>
</file>